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8" r:id="rId3"/>
    <p:sldId id="265" r:id="rId4"/>
    <p:sldId id="266" r:id="rId5"/>
    <p:sldId id="267" r:id="rId6"/>
    <p:sldId id="268" r:id="rId7"/>
    <p:sldId id="269" r:id="rId8"/>
    <p:sldId id="270" r:id="rId9"/>
    <p:sldId id="271" r:id="rId10"/>
    <p:sldId id="264" r:id="rId11"/>
    <p:sldId id="272" r:id="rId12"/>
    <p:sldId id="273" r:id="rId13"/>
    <p:sldId id="274" r:id="rId14"/>
    <p:sldId id="275" r:id="rId15"/>
    <p:sldId id="316" r:id="rId16"/>
    <p:sldId id="317" r:id="rId17"/>
    <p:sldId id="320" r:id="rId18"/>
    <p:sldId id="318" r:id="rId19"/>
    <p:sldId id="321" r:id="rId20"/>
    <p:sldId id="322" r:id="rId21"/>
    <p:sldId id="323" r:id="rId22"/>
    <p:sldId id="324" r:id="rId23"/>
    <p:sldId id="325" r:id="rId24"/>
    <p:sldId id="327" r:id="rId25"/>
    <p:sldId id="328" r:id="rId26"/>
    <p:sldId id="329" r:id="rId27"/>
    <p:sldId id="330" r:id="rId28"/>
    <p:sldId id="332" r:id="rId29"/>
    <p:sldId id="331" r:id="rId30"/>
    <p:sldId id="335" r:id="rId31"/>
    <p:sldId id="334"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B4B9A-C97D-4D61-BE1E-D2BC8763C01C}" v="1" dt="2021-01-22T10:54:12.380"/>
    <p1510:client id="{6F360C37-74F0-6887-FF6A-3B6EFFC04037}" v="2" dt="2021-01-25T08:48:49.885"/>
    <p1510:client id="{70F18BEE-4CE5-B843-6873-01478526E633}" v="2" dt="2021-01-25T10:36:08.270"/>
    <p1510:client id="{88A1ED30-9D9F-45DF-A319-C5A4A9FF8493}" v="2" dt="2021-01-25T08:47:03.299"/>
    <p1510:client id="{92CCA748-B716-2D2E-A42F-C0462561583B}" v="11" dt="2021-01-25T08:21:19.929"/>
    <p1510:client id="{D08FF8F2-03EA-4D48-B7B3-E2B2AE7A4565}" v="2" dt="2021-01-25T09:18:01.279"/>
    <p1510:client id="{F43512B9-DE31-6562-C7D9-414104DDCFB4}" v="2" dt="2021-01-25T17:05:23.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DCC1CA-17CD-3B4D-978A-CC258004325C}" type="datetimeFigureOut">
              <a:rPr lang="fr-FR" smtClean="0"/>
              <a:t>28/01/2021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854EB-9C0F-3342-AC04-E8D900AC70AF}" type="slidenum">
              <a:rPr lang="fr-FR" smtClean="0"/>
              <a:t>‹N°›</a:t>
            </a:fld>
            <a:endParaRPr lang="fr-FR"/>
          </a:p>
        </p:txBody>
      </p:sp>
    </p:spTree>
    <p:extLst>
      <p:ext uri="{BB962C8B-B14F-4D97-AF65-F5344CB8AC3E}">
        <p14:creationId xmlns:p14="http://schemas.microsoft.com/office/powerpoint/2010/main" val="307802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72925-B68D-47CE-A711-78C9DC74F89E}" type="datetimeFigureOut">
              <a:rPr lang="fr-FR" smtClean="0"/>
              <a:t>28/01/2021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200E5-A53F-4A05-A544-56543F626640}" type="slidenum">
              <a:rPr lang="fr-FR" smtClean="0"/>
              <a:t>‹N°›</a:t>
            </a:fld>
            <a:endParaRPr lang="fr-FR"/>
          </a:p>
        </p:txBody>
      </p:sp>
    </p:spTree>
    <p:extLst>
      <p:ext uri="{BB962C8B-B14F-4D97-AF65-F5344CB8AC3E}">
        <p14:creationId xmlns:p14="http://schemas.microsoft.com/office/powerpoint/2010/main" val="377280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vec visuel">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525632" y="3644147"/>
            <a:ext cx="7932568" cy="2801176"/>
          </a:xfrm>
        </p:spPr>
        <p:txBody>
          <a:bodyPr/>
          <a:lstStyle/>
          <a:p>
            <a:r>
              <a:rPr lang="fr-FR"/>
              <a:t>Cliquez sur l'icône pour ajouter une image</a:t>
            </a:r>
          </a:p>
        </p:txBody>
      </p:sp>
      <p:sp>
        <p:nvSpPr>
          <p:cNvPr id="2" name="Titre 1"/>
          <p:cNvSpPr>
            <a:spLocks noGrp="1"/>
          </p:cNvSpPr>
          <p:nvPr>
            <p:ph type="ctrTitle" hasCustomPrompt="1"/>
          </p:nvPr>
        </p:nvSpPr>
        <p:spPr>
          <a:xfrm>
            <a:off x="525632" y="421296"/>
            <a:ext cx="7932568" cy="1087321"/>
          </a:xfrm>
        </p:spPr>
        <p:txBody>
          <a:bodyPr/>
          <a:lstStyle>
            <a:lvl1pPr algn="ctr">
              <a:defRPr sz="4400">
                <a:latin typeface="MontserratAlternates-Regular"/>
                <a:cs typeface="MontserratAlternates-Regular"/>
              </a:defRPr>
            </a:lvl1pPr>
          </a:lstStyle>
          <a:p>
            <a:r>
              <a:rPr lang="fr-FR"/>
              <a:t>Titre</a:t>
            </a:r>
          </a:p>
        </p:txBody>
      </p:sp>
      <p:sp>
        <p:nvSpPr>
          <p:cNvPr id="11" name="Espace réservé du texte 10"/>
          <p:cNvSpPr>
            <a:spLocks noGrp="1"/>
          </p:cNvSpPr>
          <p:nvPr>
            <p:ph type="body" sz="quarter" idx="11" hasCustomPrompt="1"/>
          </p:nvPr>
        </p:nvSpPr>
        <p:spPr>
          <a:xfrm>
            <a:off x="525632" y="1508125"/>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6693585" y="3227459"/>
            <a:ext cx="1764615"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Mois Année</a:t>
            </a:r>
          </a:p>
        </p:txBody>
      </p:sp>
      <p:pic>
        <p:nvPicPr>
          <p:cNvPr id="14"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1149" y="2593541"/>
            <a:ext cx="2014450" cy="201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96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sans visuel">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25632" y="421296"/>
            <a:ext cx="7932568" cy="1787170"/>
          </a:xfrm>
        </p:spPr>
        <p:txBody>
          <a:bodyPr>
            <a:noAutofit/>
          </a:bodyPr>
          <a:lstStyle>
            <a:lvl1pPr algn="ctr">
              <a:defRPr sz="5000" b="1" baseline="0">
                <a:latin typeface="MontserratAlternates-Regular"/>
                <a:cs typeface="MontserratAlternates-Regular"/>
              </a:defRPr>
            </a:lvl1pPr>
          </a:lstStyle>
          <a:p>
            <a:r>
              <a:rPr lang="fr-FR"/>
              <a:t>Titre </a:t>
            </a:r>
            <a:br>
              <a:rPr lang="fr-FR"/>
            </a:br>
            <a:r>
              <a:rPr lang="fr-FR"/>
              <a:t>de la présentation</a:t>
            </a:r>
          </a:p>
        </p:txBody>
      </p:sp>
      <p:sp>
        <p:nvSpPr>
          <p:cNvPr id="11" name="Espace réservé du texte 10"/>
          <p:cNvSpPr>
            <a:spLocks noGrp="1"/>
          </p:cNvSpPr>
          <p:nvPr>
            <p:ph type="body" sz="quarter" idx="11" hasCustomPrompt="1"/>
          </p:nvPr>
        </p:nvSpPr>
        <p:spPr>
          <a:xfrm>
            <a:off x="525632" y="2327168"/>
            <a:ext cx="7932568" cy="639763"/>
          </a:xfrm>
        </p:spPr>
        <p:txBody>
          <a:bodyPr/>
          <a:lstStyle>
            <a:lvl1pPr marL="0" indent="0" algn="ctr">
              <a:buNone/>
              <a:defRPr>
                <a:latin typeface="MontserratAlternates-Regular"/>
                <a:cs typeface="MontserratAlternates-Regular"/>
              </a:defRPr>
            </a:lvl1pPr>
          </a:lstStyle>
          <a:p>
            <a:pPr lvl="0"/>
            <a:r>
              <a:rPr lang="fr-FR"/>
              <a:t>Sous-titre</a:t>
            </a:r>
          </a:p>
        </p:txBody>
      </p:sp>
      <p:sp>
        <p:nvSpPr>
          <p:cNvPr id="13" name="Espace réservé du texte 12"/>
          <p:cNvSpPr>
            <a:spLocks noGrp="1"/>
          </p:cNvSpPr>
          <p:nvPr>
            <p:ph type="body" sz="quarter" idx="12" hasCustomPrompt="1"/>
          </p:nvPr>
        </p:nvSpPr>
        <p:spPr>
          <a:xfrm>
            <a:off x="3255627" y="6075071"/>
            <a:ext cx="2482103" cy="257175"/>
          </a:xfrm>
        </p:spPr>
        <p:txBody>
          <a:bodyPr>
            <a:noAutofit/>
          </a:bodyPr>
          <a:lstStyle>
            <a:lvl1pPr marL="0" indent="0" algn="ctr">
              <a:buNone/>
              <a:defRPr sz="1600">
                <a:solidFill>
                  <a:srgbClr val="D90011"/>
                </a:solidFill>
                <a:latin typeface="MontserratAlternates-Regular"/>
                <a:cs typeface="MontserratAlternates-Regular"/>
              </a:defRPr>
            </a:lvl1pPr>
          </a:lstStyle>
          <a:p>
            <a:pPr lvl="0"/>
            <a:r>
              <a:rPr lang="fr-FR"/>
              <a:t>Mois Année</a:t>
            </a:r>
          </a:p>
        </p:txBody>
      </p:sp>
      <p:pic>
        <p:nvPicPr>
          <p:cNvPr id="14"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55627" y="3239328"/>
            <a:ext cx="2482103" cy="24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15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5" descr="demi_ce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39" y="768350"/>
            <a:ext cx="2970213"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4"/>
          <p:cNvSpPr>
            <a:spLocks noGrp="1"/>
          </p:cNvSpPr>
          <p:nvPr>
            <p:ph type="body" sz="quarter" idx="13" hasCustomPrompt="1"/>
          </p:nvPr>
        </p:nvSpPr>
        <p:spPr>
          <a:xfrm>
            <a:off x="515616" y="1823706"/>
            <a:ext cx="1470497" cy="2893108"/>
          </a:xfrm>
        </p:spPr>
        <p:txBody>
          <a:bodyPr>
            <a:normAutofit/>
          </a:bodyPr>
          <a:lstStyle>
            <a:lvl1pPr marL="0" indent="0">
              <a:buNone/>
              <a:defRPr sz="19900">
                <a:solidFill>
                  <a:schemeClr val="bg1"/>
                </a:solidFill>
                <a:latin typeface="MontserratAlternates-Regular"/>
                <a:cs typeface="MontserratAlternates-Regular"/>
              </a:defRPr>
            </a:lvl1pPr>
          </a:lstStyle>
          <a:p>
            <a:pPr lvl="0"/>
            <a:r>
              <a:rPr lang="fr-FR"/>
              <a:t>1</a:t>
            </a:r>
          </a:p>
        </p:txBody>
      </p:sp>
      <p:sp>
        <p:nvSpPr>
          <p:cNvPr id="17" name="Espace réservé du texte 16"/>
          <p:cNvSpPr>
            <a:spLocks noGrp="1"/>
          </p:cNvSpPr>
          <p:nvPr>
            <p:ph type="body" sz="quarter" idx="14" hasCustomPrompt="1"/>
          </p:nvPr>
        </p:nvSpPr>
        <p:spPr>
          <a:xfrm>
            <a:off x="3026890" y="3092915"/>
            <a:ext cx="5557837" cy="1623900"/>
          </a:xfrm>
        </p:spPr>
        <p:txBody>
          <a:bodyPr>
            <a:normAutofit/>
          </a:bodyPr>
          <a:lstStyle>
            <a:lvl1pPr marL="0" indent="0">
              <a:buNone/>
              <a:defRPr sz="4800" b="1">
                <a:latin typeface="MontserratAlternates-Regular"/>
                <a:cs typeface="MontserratAlternates-Regular"/>
              </a:defRPr>
            </a:lvl1pPr>
          </a:lstStyle>
          <a:p>
            <a:pPr lvl="0"/>
            <a:r>
              <a:rPr lang="fr-FR"/>
              <a:t>Titre de l’intercalaire</a:t>
            </a:r>
          </a:p>
        </p:txBody>
      </p:sp>
    </p:spTree>
    <p:extLst>
      <p:ext uri="{BB962C8B-B14F-4D97-AF65-F5344CB8AC3E}">
        <p14:creationId xmlns:p14="http://schemas.microsoft.com/office/powerpoint/2010/main" val="280628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exte sur 2 colonnes">
    <p:spTree>
      <p:nvGrpSpPr>
        <p:cNvPr id="1" name=""/>
        <p:cNvGrpSpPr/>
        <p:nvPr/>
      </p:nvGrpSpPr>
      <p:grpSpPr>
        <a:xfrm>
          <a:off x="0" y="0"/>
          <a:ext cx="0" cy="0"/>
          <a:chOff x="0" y="0"/>
          <a:chExt cx="0" cy="0"/>
        </a:xfrm>
      </p:grpSpPr>
      <p:pic>
        <p:nvPicPr>
          <p:cNvPr id="7"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19088"/>
            <a:ext cx="12303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3"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5"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9" name="Espace réservé du texte 18"/>
          <p:cNvSpPr>
            <a:spLocks noGrp="1"/>
          </p:cNvSpPr>
          <p:nvPr>
            <p:ph type="body" sz="quarter" idx="17"/>
          </p:nvPr>
        </p:nvSpPr>
        <p:spPr>
          <a:xfrm>
            <a:off x="1766888" y="3036888"/>
            <a:ext cx="340836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quarter" idx="18"/>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359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texte sur 1 colonne">
    <p:spTree>
      <p:nvGrpSpPr>
        <p:cNvPr id="1" name=""/>
        <p:cNvGrpSpPr/>
        <p:nvPr/>
      </p:nvGrpSpPr>
      <p:grpSpPr>
        <a:xfrm>
          <a:off x="0" y="0"/>
          <a:ext cx="0" cy="0"/>
          <a:chOff x="0" y="0"/>
          <a:chExt cx="0" cy="0"/>
        </a:xfrm>
      </p:grpSpPr>
      <p:pic>
        <p:nvPicPr>
          <p:cNvPr id="8"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19088"/>
            <a:ext cx="12303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4" name="Espace réservé du texte 12"/>
          <p:cNvSpPr>
            <a:spLocks noGrp="1"/>
          </p:cNvSpPr>
          <p:nvPr>
            <p:ph type="body" sz="quarter" idx="14"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5"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16" name="Espace réservé du texte 14"/>
          <p:cNvSpPr>
            <a:spLocks noGrp="1"/>
          </p:cNvSpPr>
          <p:nvPr>
            <p:ph type="body" sz="quarter" idx="16"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9" name="Espace réservé du texte 18"/>
          <p:cNvSpPr>
            <a:spLocks noGrp="1"/>
          </p:cNvSpPr>
          <p:nvPr>
            <p:ph type="body" sz="quarter" idx="17"/>
          </p:nvPr>
        </p:nvSpPr>
        <p:spPr>
          <a:xfrm>
            <a:off x="1766888" y="3036888"/>
            <a:ext cx="7008812" cy="3360737"/>
          </a:xfr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FF0000"/>
              </a:buClr>
              <a:buSzTx/>
              <a:buFont typeface="+mj-lt"/>
              <a:buAutoNum type="arabicPeriod"/>
              <a:tabLst/>
              <a:defRPr sz="1800" b="1" baseline="0">
                <a:latin typeface="MontserratAlternates-Regular"/>
                <a:cs typeface="MontserratAlternates-Regular"/>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1400">
                <a:latin typeface="MontserratAlternates-Regular"/>
                <a:cs typeface="MontserratAlternates-Regular"/>
              </a:defRPr>
            </a:lvl2pPr>
            <a:lvl6pPr marL="2286000" indent="0">
              <a:buNone/>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68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exte et image">
    <p:spTree>
      <p:nvGrpSpPr>
        <p:cNvPr id="1" name=""/>
        <p:cNvGrpSpPr/>
        <p:nvPr/>
      </p:nvGrpSpPr>
      <p:grpSpPr>
        <a:xfrm>
          <a:off x="0" y="0"/>
          <a:ext cx="0" cy="0"/>
          <a:chOff x="0" y="0"/>
          <a:chExt cx="0" cy="0"/>
        </a:xfrm>
      </p:grpSpPr>
      <p:pic>
        <p:nvPicPr>
          <p:cNvPr id="12"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19088"/>
            <a:ext cx="12303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9"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20"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
        <p:nvSpPr>
          <p:cNvPr id="21" name="Espace réservé du texte 14"/>
          <p:cNvSpPr>
            <a:spLocks noGrp="1"/>
          </p:cNvSpPr>
          <p:nvPr>
            <p:ph type="body" sz="quarter" idx="18" hasCustomPrompt="1"/>
          </p:nvPr>
        </p:nvSpPr>
        <p:spPr>
          <a:xfrm>
            <a:off x="1766888" y="1776413"/>
            <a:ext cx="7008812" cy="1096962"/>
          </a:xfrm>
        </p:spPr>
        <p:txBody>
          <a:bodyPr>
            <a:normAutofit/>
          </a:bodyPr>
          <a:lstStyle>
            <a:lvl1pPr marL="0" indent="0">
              <a:buNone/>
              <a:defRPr sz="2400">
                <a:latin typeface="MontserratAlternates-Regular"/>
                <a:cs typeface="MontserratAlternates-Regular"/>
              </a:defRPr>
            </a:lvl1pPr>
          </a:lstStyle>
          <a:p>
            <a:pPr lvl="0"/>
            <a:r>
              <a:rPr lang="fr-FR" err="1"/>
              <a:t>Châpo</a:t>
            </a:r>
            <a:endParaRPr lang="fr-FR"/>
          </a:p>
        </p:txBody>
      </p:sp>
      <p:sp>
        <p:nvSpPr>
          <p:cNvPr id="10" name="Espace réservé du texte 3"/>
          <p:cNvSpPr>
            <a:spLocks noGrp="1"/>
          </p:cNvSpPr>
          <p:nvPr>
            <p:ph type="body" sz="quarter" idx="19"/>
          </p:nvPr>
        </p:nvSpPr>
        <p:spPr>
          <a:xfrm>
            <a:off x="5329238" y="3036888"/>
            <a:ext cx="3446462" cy="3360737"/>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D90011"/>
              </a:buClr>
              <a:buSzTx/>
              <a:buFont typeface="Arial"/>
              <a:buChar char="•"/>
              <a:tabLst/>
              <a:defRPr sz="1400">
                <a:latin typeface="MontserratAlternates-Regular"/>
                <a:cs typeface="MontserratAlternates-Regular"/>
              </a:defRPr>
            </a:lvl1pPr>
            <a:lvl2pPr marL="742950" indent="-285750">
              <a:buFont typeface="Arial"/>
              <a:buChar char="•"/>
              <a:defRPr/>
            </a:lvl2pPr>
            <a:lvl3pPr marL="1143000" indent="-228600">
              <a:buFont typeface="Arial"/>
              <a:buChar char="•"/>
              <a:defRPr/>
            </a:lvl3pPr>
            <a:lvl4pPr marL="1600200" indent="-228600">
              <a:buFont typeface="Arial"/>
              <a:buChar char="•"/>
              <a:defRPr/>
            </a:lvl4pPr>
            <a:lvl5pPr marL="2057400" indent="-228600">
              <a:buFont typeface="Arial"/>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pour une image  2"/>
          <p:cNvSpPr>
            <a:spLocks noGrp="1"/>
          </p:cNvSpPr>
          <p:nvPr>
            <p:ph type="pic" sz="quarter" idx="20"/>
          </p:nvPr>
        </p:nvSpPr>
        <p:spPr>
          <a:xfrm>
            <a:off x="323850" y="3036127"/>
            <a:ext cx="4827532" cy="3361498"/>
          </a:xfrm>
        </p:spPr>
        <p:txBody>
          <a:bodyPr/>
          <a:lstStyle/>
          <a:p>
            <a:r>
              <a:rPr lang="fr-FR"/>
              <a:t>Cliquez sur l'icône pour ajouter une image</a:t>
            </a:r>
          </a:p>
        </p:txBody>
      </p:sp>
    </p:spTree>
    <p:extLst>
      <p:ext uri="{BB962C8B-B14F-4D97-AF65-F5344CB8AC3E}">
        <p14:creationId xmlns:p14="http://schemas.microsoft.com/office/powerpoint/2010/main" val="26402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photo">
    <p:spTree>
      <p:nvGrpSpPr>
        <p:cNvPr id="1" name=""/>
        <p:cNvGrpSpPr/>
        <p:nvPr/>
      </p:nvGrpSpPr>
      <p:grpSpPr>
        <a:xfrm>
          <a:off x="0" y="0"/>
          <a:ext cx="0" cy="0"/>
          <a:chOff x="0" y="0"/>
          <a:chExt cx="0" cy="0"/>
        </a:xfrm>
      </p:grpSpPr>
      <p:pic>
        <p:nvPicPr>
          <p:cNvPr id="6" name="Image 4" descr="Crous-logo-les-Crou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19088"/>
            <a:ext cx="12303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pour une image  13"/>
          <p:cNvSpPr>
            <a:spLocks noGrp="1"/>
          </p:cNvSpPr>
          <p:nvPr>
            <p:ph type="pic" sz="quarter" idx="16"/>
          </p:nvPr>
        </p:nvSpPr>
        <p:spPr>
          <a:xfrm>
            <a:off x="323850" y="2024063"/>
            <a:ext cx="8362950" cy="4421362"/>
          </a:xfrm>
        </p:spPr>
        <p:txBody>
          <a:bodyPr/>
          <a:lstStyle/>
          <a:p>
            <a:r>
              <a:rPr lang="fr-FR"/>
              <a:t>Cliquez sur l'icône pour ajouter une image</a:t>
            </a:r>
          </a:p>
        </p:txBody>
      </p:sp>
      <p:sp>
        <p:nvSpPr>
          <p:cNvPr id="15" name="Espace réservé du texte 12"/>
          <p:cNvSpPr>
            <a:spLocks noGrp="1"/>
          </p:cNvSpPr>
          <p:nvPr>
            <p:ph type="body" sz="quarter" idx="12"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6" name="Espace réservé du texte 12"/>
          <p:cNvSpPr>
            <a:spLocks noGrp="1"/>
          </p:cNvSpPr>
          <p:nvPr>
            <p:ph type="body" sz="quarter" idx="17" hasCustomPrompt="1"/>
          </p:nvPr>
        </p:nvSpPr>
        <p:spPr>
          <a:xfrm>
            <a:off x="5041673" y="277641"/>
            <a:ext cx="3733409" cy="257175"/>
          </a:xfrm>
        </p:spPr>
        <p:txBody>
          <a:bodyPr>
            <a:noAutofit/>
          </a:bodyPr>
          <a:lstStyle>
            <a:lvl1pPr marL="0" indent="0" algn="r">
              <a:buNone/>
              <a:defRPr sz="1400">
                <a:solidFill>
                  <a:srgbClr val="FF0000"/>
                </a:solidFill>
                <a:latin typeface="MontserratAlternates-Regular"/>
                <a:cs typeface="MontserratAlternates-Regular"/>
              </a:defRPr>
            </a:lvl1pPr>
          </a:lstStyle>
          <a:p>
            <a:pPr lvl="0"/>
            <a:r>
              <a:rPr lang="fr-FR"/>
              <a:t>Objet de document</a:t>
            </a:r>
          </a:p>
        </p:txBody>
      </p:sp>
      <p:sp>
        <p:nvSpPr>
          <p:cNvPr id="17" name="Espace réservé du texte 12"/>
          <p:cNvSpPr>
            <a:spLocks noGrp="1"/>
          </p:cNvSpPr>
          <p:nvPr>
            <p:ph type="body" sz="quarter" idx="15" hasCustomPrompt="1"/>
          </p:nvPr>
        </p:nvSpPr>
        <p:spPr>
          <a:xfrm>
            <a:off x="1766888" y="534988"/>
            <a:ext cx="7008812" cy="1136650"/>
          </a:xfrm>
        </p:spPr>
        <p:txBody>
          <a:bodyPr>
            <a:normAutofit/>
          </a:bodyPr>
          <a:lstStyle>
            <a:lvl1pPr marL="0" indent="0">
              <a:buNone/>
              <a:defRPr sz="3600" b="1">
                <a:latin typeface="MontserratAlternates-Regular"/>
                <a:cs typeface="MontserratAlternates-Regular"/>
              </a:defRPr>
            </a:lvl1pPr>
          </a:lstStyle>
          <a:p>
            <a:pPr lvl="0"/>
            <a:r>
              <a:rPr lang="fr-FR"/>
              <a:t>Titre</a:t>
            </a:r>
          </a:p>
        </p:txBody>
      </p:sp>
    </p:spTree>
    <p:extLst>
      <p:ext uri="{BB962C8B-B14F-4D97-AF65-F5344CB8AC3E}">
        <p14:creationId xmlns:p14="http://schemas.microsoft.com/office/powerpoint/2010/main" val="525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5BF50-913A-4A32-ABA8-CE7D2B704F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3046BD-2615-40A5-BA9B-281E29BD77E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7B57BE-3377-454F-B655-C910487B051E}"/>
              </a:ext>
            </a:extLst>
          </p:cNvPr>
          <p:cNvSpPr>
            <a:spLocks noGrp="1"/>
          </p:cNvSpPr>
          <p:nvPr>
            <p:ph type="dt" sz="half" idx="10"/>
          </p:nvPr>
        </p:nvSpPr>
        <p:spPr/>
        <p:txBody>
          <a:bodyPr/>
          <a:lstStyle/>
          <a:p>
            <a:fld id="{48F7D0D6-FF1F-4C70-83D9-40C1AA702B86}" type="datetimeFigureOut">
              <a:rPr lang="fr-FR" smtClean="0"/>
              <a:t>28/01/2021</a:t>
            </a:fld>
            <a:endParaRPr lang="fr-FR"/>
          </a:p>
        </p:txBody>
      </p:sp>
      <p:sp>
        <p:nvSpPr>
          <p:cNvPr id="5" name="Espace réservé du pied de page 4">
            <a:extLst>
              <a:ext uri="{FF2B5EF4-FFF2-40B4-BE49-F238E27FC236}">
                <a16:creationId xmlns:a16="http://schemas.microsoft.com/office/drawing/2014/main" id="{367BA381-FBB4-448B-A2C1-741CC84054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54B556-1EB4-4B30-BF11-77F8C29F68A6}"/>
              </a:ext>
            </a:extLst>
          </p:cNvPr>
          <p:cNvSpPr>
            <a:spLocks noGrp="1"/>
          </p:cNvSpPr>
          <p:nvPr>
            <p:ph type="sldNum" sz="quarter" idx="12"/>
          </p:nvPr>
        </p:nvSpPr>
        <p:spPr/>
        <p:txBody>
          <a:bodyPr/>
          <a:lstStyle/>
          <a:p>
            <a:fld id="{3965507D-37A9-4BBA-8DAC-509CF1DB2647}" type="slidenum">
              <a:rPr lang="fr-FR" smtClean="0"/>
              <a:t>‹N°›</a:t>
            </a:fld>
            <a:endParaRPr lang="fr-FR"/>
          </a:p>
        </p:txBody>
      </p:sp>
    </p:spTree>
    <p:extLst>
      <p:ext uri="{BB962C8B-B14F-4D97-AF65-F5344CB8AC3E}">
        <p14:creationId xmlns:p14="http://schemas.microsoft.com/office/powerpoint/2010/main" val="275330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2050" y="274638"/>
            <a:ext cx="6614749"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D838D-7045-774C-B541-F66A3541A9DA}" type="datetimeFigureOut">
              <a:rPr lang="fr-FR" smtClean="0"/>
              <a:t>28/01/2021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F7A08-C70E-9A45-9E07-FD69D4FD519A}" type="slidenum">
              <a:rPr lang="fr-FR" smtClean="0"/>
              <a:t>‹N°›</a:t>
            </a:fld>
            <a:endParaRPr lang="fr-FR"/>
          </a:p>
        </p:txBody>
      </p:sp>
    </p:spTree>
    <p:extLst>
      <p:ext uri="{BB962C8B-B14F-4D97-AF65-F5344CB8AC3E}">
        <p14:creationId xmlns:p14="http://schemas.microsoft.com/office/powerpoint/2010/main" val="221670742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52" r:id="rId5"/>
    <p:sldLayoutId id="2147483653" r:id="rId6"/>
    <p:sldLayoutId id="2147483654"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legifrance.gouv.fr/affichTexte.do?cidTexte=JORFTEXT000037307624&amp;categorieLien=i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mon-espace.izly.fr/" TargetMode="External"/><Relationship Id="rId2" Type="http://schemas.openxmlformats.org/officeDocument/2006/relationships/hyperlink" Target="https://www.messervices.etudiant.gouv.f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a:t>Dossier Social Etudiant</a:t>
            </a:r>
          </a:p>
        </p:txBody>
      </p:sp>
      <p:sp>
        <p:nvSpPr>
          <p:cNvPr id="5" name="Espace réservé du texte 4"/>
          <p:cNvSpPr>
            <a:spLocks noGrp="1"/>
          </p:cNvSpPr>
          <p:nvPr>
            <p:ph type="body" sz="quarter" idx="12"/>
          </p:nvPr>
        </p:nvSpPr>
        <p:spPr>
          <a:xfrm>
            <a:off x="2835775" y="5145711"/>
            <a:ext cx="2193426" cy="257175"/>
          </a:xfrm>
        </p:spPr>
        <p:txBody>
          <a:bodyPr/>
          <a:lstStyle/>
          <a:p>
            <a:r>
              <a:rPr lang="fr-FR" b="1"/>
              <a:t>2021-2022</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355" y="2542743"/>
            <a:ext cx="2017609" cy="2017609"/>
          </a:xfrm>
          <a:prstGeom prst="rect">
            <a:avLst/>
          </a:prstGeom>
        </p:spPr>
      </p:pic>
      <p:sp>
        <p:nvSpPr>
          <p:cNvPr id="4" name="ZoneTexte 3">
            <a:extLst>
              <a:ext uri="{FF2B5EF4-FFF2-40B4-BE49-F238E27FC236}">
                <a16:creationId xmlns:a16="http://schemas.microsoft.com/office/drawing/2014/main" id="{D1C196CE-839C-4B46-B7AE-D96539A68E3B}"/>
              </a:ext>
            </a:extLst>
          </p:cNvPr>
          <p:cNvSpPr txBox="1"/>
          <p:nvPr/>
        </p:nvSpPr>
        <p:spPr>
          <a:xfrm>
            <a:off x="2981738" y="1724644"/>
            <a:ext cx="2682081" cy="369332"/>
          </a:xfrm>
          <a:prstGeom prst="rect">
            <a:avLst/>
          </a:prstGeom>
          <a:noFill/>
        </p:spPr>
        <p:txBody>
          <a:bodyPr wrap="none" rtlCol="0">
            <a:spAutoFit/>
          </a:bodyPr>
          <a:lstStyle/>
          <a:p>
            <a:r>
              <a:rPr lang="fr-FR"/>
              <a:t>GUIDE DE SAISIE ETUDIANT </a:t>
            </a:r>
          </a:p>
        </p:txBody>
      </p:sp>
    </p:spTree>
    <p:extLst>
      <p:ext uri="{BB962C8B-B14F-4D97-AF65-F5344CB8AC3E}">
        <p14:creationId xmlns:p14="http://schemas.microsoft.com/office/powerpoint/2010/main" val="269392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9" name="Image 8">
            <a:extLst>
              <a:ext uri="{FF2B5EF4-FFF2-40B4-BE49-F238E27FC236}">
                <a16:creationId xmlns:a16="http://schemas.microsoft.com/office/drawing/2014/main" id="{700D7DF3-092F-6B4F-8168-7249544D7DAE}"/>
              </a:ext>
            </a:extLst>
          </p:cNvPr>
          <p:cNvPicPr>
            <a:picLocks noChangeAspect="1"/>
          </p:cNvPicPr>
          <p:nvPr/>
        </p:nvPicPr>
        <p:blipFill>
          <a:blip r:embed="rId2"/>
          <a:stretch>
            <a:fillRect/>
          </a:stretch>
        </p:blipFill>
        <p:spPr>
          <a:xfrm>
            <a:off x="2233186" y="1221796"/>
            <a:ext cx="6397631" cy="5359306"/>
          </a:xfrm>
          <a:prstGeom prst="rect">
            <a:avLst/>
          </a:prstGeom>
        </p:spPr>
      </p:pic>
    </p:spTree>
    <p:extLst>
      <p:ext uri="{BB962C8B-B14F-4D97-AF65-F5344CB8AC3E}">
        <p14:creationId xmlns:p14="http://schemas.microsoft.com/office/powerpoint/2010/main" val="37289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a:extLst>
              <a:ext uri="{FF2B5EF4-FFF2-40B4-BE49-F238E27FC236}">
                <a16:creationId xmlns:a16="http://schemas.microsoft.com/office/drawing/2014/main" id="{7BA5852B-3503-B148-A4B3-FF6A4583E9B5}"/>
              </a:ext>
            </a:extLst>
          </p:cNvPr>
          <p:cNvPicPr>
            <a:picLocks noChangeAspect="1"/>
          </p:cNvPicPr>
          <p:nvPr/>
        </p:nvPicPr>
        <p:blipFill>
          <a:blip r:embed="rId2"/>
          <a:stretch>
            <a:fillRect/>
          </a:stretch>
        </p:blipFill>
        <p:spPr>
          <a:xfrm>
            <a:off x="1901952" y="1127980"/>
            <a:ext cx="4918420" cy="5730020"/>
          </a:xfrm>
          <a:prstGeom prst="rect">
            <a:avLst/>
          </a:prstGeom>
        </p:spPr>
      </p:pic>
    </p:spTree>
    <p:extLst>
      <p:ext uri="{BB962C8B-B14F-4D97-AF65-F5344CB8AC3E}">
        <p14:creationId xmlns:p14="http://schemas.microsoft.com/office/powerpoint/2010/main" val="7080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0E4281C4-3F65-1F4F-9822-1BB59685AC71}"/>
              </a:ext>
            </a:extLst>
          </p:cNvPr>
          <p:cNvPicPr>
            <a:picLocks noChangeAspect="1"/>
          </p:cNvPicPr>
          <p:nvPr/>
        </p:nvPicPr>
        <p:blipFill>
          <a:blip r:embed="rId2"/>
          <a:stretch>
            <a:fillRect/>
          </a:stretch>
        </p:blipFill>
        <p:spPr>
          <a:xfrm>
            <a:off x="4745474" y="1488758"/>
            <a:ext cx="3360632" cy="485717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9D2428C9-FBAD-4F4A-AC06-8C7FBC884BC7}"/>
              </a:ext>
            </a:extLst>
          </p:cNvPr>
          <p:cNvPicPr>
            <a:picLocks noChangeAspect="1"/>
          </p:cNvPicPr>
          <p:nvPr/>
        </p:nvPicPr>
        <p:blipFill>
          <a:blip r:embed="rId3"/>
          <a:stretch>
            <a:fillRect/>
          </a:stretch>
        </p:blipFill>
        <p:spPr>
          <a:xfrm>
            <a:off x="1650542" y="1465834"/>
            <a:ext cx="3022306" cy="4857178"/>
          </a:xfrm>
          <a:prstGeom prst="rect">
            <a:avLst/>
          </a:prstGeom>
        </p:spPr>
      </p:pic>
      <p:sp>
        <p:nvSpPr>
          <p:cNvPr id="8" name="ZoneTexte 7">
            <a:extLst>
              <a:ext uri="{FF2B5EF4-FFF2-40B4-BE49-F238E27FC236}">
                <a16:creationId xmlns:a16="http://schemas.microsoft.com/office/drawing/2014/main" id="{5E06E068-7F89-6545-BFF1-D5436376470F}"/>
              </a:ext>
            </a:extLst>
          </p:cNvPr>
          <p:cNvSpPr txBox="1"/>
          <p:nvPr/>
        </p:nvSpPr>
        <p:spPr>
          <a:xfrm>
            <a:off x="655828" y="6345936"/>
            <a:ext cx="8488172" cy="553998"/>
          </a:xfrm>
          <a:prstGeom prst="rect">
            <a:avLst/>
          </a:prstGeom>
          <a:noFill/>
        </p:spPr>
        <p:txBody>
          <a:bodyPr wrap="square" rtlCol="0">
            <a:spAutoFit/>
          </a:bodyPr>
          <a:lstStyle/>
          <a:p>
            <a:pPr algn="l" fontAlgn="base"/>
            <a:r>
              <a:rPr lang="fr-FR" sz="1000" b="0" i="0" u="none" strike="noStrike">
                <a:solidFill>
                  <a:srgbClr val="000000"/>
                </a:solidFill>
                <a:effectLst/>
                <a:latin typeface="inherit"/>
              </a:rPr>
              <a:t>La </a:t>
            </a:r>
            <a:r>
              <a:rPr lang="fr-FR" sz="1000" b="0" i="0" u="sng" strike="noStrike">
                <a:solidFill>
                  <a:srgbClr val="000000"/>
                </a:solidFill>
                <a:effectLst/>
                <a:latin typeface="inherit"/>
                <a:hlinkClick r:id="rId4"/>
              </a:rPr>
              <a:t>loi du 10 août 2018 pour un État au service d’une société de confiance (ESSOC)</a:t>
            </a:r>
            <a:r>
              <a:rPr lang="fr-FR" sz="1000" b="0" i="0" u="none" strike="noStrike">
                <a:solidFill>
                  <a:srgbClr val="000000"/>
                </a:solidFill>
                <a:effectLst/>
                <a:latin typeface="inherit"/>
              </a:rPr>
              <a:t> prévoit plusieurs mesures destinées à rénover les relations entre le public et l’administration, à travers notamment la mise en œuvre du droit à l’erreur et l’information des usagers sur les erreurs fréquentes .</a:t>
            </a:r>
          </a:p>
          <a:p>
            <a:pPr algn="l" fontAlgn="base"/>
            <a:r>
              <a:rPr lang="fr-FR" sz="1000">
                <a:solidFill>
                  <a:srgbClr val="000000"/>
                </a:solidFill>
                <a:latin typeface="inherit"/>
              </a:rPr>
              <a:t>Le bouton Erreurs fréquentes permet de recenser ces différentes informations.</a:t>
            </a:r>
            <a:endParaRPr lang="fr-FR" sz="1000" b="0" i="0" u="none" strike="noStrike">
              <a:solidFill>
                <a:srgbClr val="000000"/>
              </a:solidFill>
              <a:effectLst/>
              <a:latin typeface="inherit"/>
            </a:endParaRPr>
          </a:p>
        </p:txBody>
      </p:sp>
    </p:spTree>
    <p:extLst>
      <p:ext uri="{BB962C8B-B14F-4D97-AF65-F5344CB8AC3E}">
        <p14:creationId xmlns:p14="http://schemas.microsoft.com/office/powerpoint/2010/main" val="292132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17" name="Image 16">
            <a:extLst>
              <a:ext uri="{FF2B5EF4-FFF2-40B4-BE49-F238E27FC236}">
                <a16:creationId xmlns:a16="http://schemas.microsoft.com/office/drawing/2014/main" id="{52FEA182-E367-7941-80CE-9120DE3CC88A}"/>
              </a:ext>
            </a:extLst>
          </p:cNvPr>
          <p:cNvPicPr>
            <a:picLocks noChangeAspect="1"/>
          </p:cNvPicPr>
          <p:nvPr/>
        </p:nvPicPr>
        <p:blipFill>
          <a:blip r:embed="rId2"/>
          <a:stretch>
            <a:fillRect/>
          </a:stretch>
        </p:blipFill>
        <p:spPr>
          <a:xfrm>
            <a:off x="566928" y="1853677"/>
            <a:ext cx="8503920" cy="3789011"/>
          </a:xfrm>
          <a:prstGeom prst="rect">
            <a:avLst/>
          </a:prstGeom>
        </p:spPr>
      </p:pic>
      <p:cxnSp>
        <p:nvCxnSpPr>
          <p:cNvPr id="19" name="Connecteur droit avec flèche 18">
            <a:extLst>
              <a:ext uri="{FF2B5EF4-FFF2-40B4-BE49-F238E27FC236}">
                <a16:creationId xmlns:a16="http://schemas.microsoft.com/office/drawing/2014/main" id="{C917AEAF-A11B-3041-8B27-13C211AE125B}"/>
              </a:ext>
            </a:extLst>
          </p:cNvPr>
          <p:cNvCxnSpPr>
            <a:cxnSpLocks/>
          </p:cNvCxnSpPr>
          <p:nvPr/>
        </p:nvCxnSpPr>
        <p:spPr>
          <a:xfrm flipH="1" flipV="1">
            <a:off x="2679192" y="4892040"/>
            <a:ext cx="539496"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FF42C2DC-F2BD-864F-8168-3B24B48FB73C}"/>
              </a:ext>
            </a:extLst>
          </p:cNvPr>
          <p:cNvSpPr txBox="1"/>
          <p:nvPr/>
        </p:nvSpPr>
        <p:spPr>
          <a:xfrm>
            <a:off x="704088" y="5824728"/>
            <a:ext cx="8071612" cy="369332"/>
          </a:xfrm>
          <a:prstGeom prst="rect">
            <a:avLst/>
          </a:prstGeom>
          <a:noFill/>
        </p:spPr>
        <p:txBody>
          <a:bodyPr wrap="square" rtlCol="0">
            <a:spAutoFit/>
          </a:bodyPr>
          <a:lstStyle/>
          <a:p>
            <a:r>
              <a:rPr lang="fr-FR">
                <a:solidFill>
                  <a:schemeClr val="accent2"/>
                </a:solidFill>
              </a:rPr>
              <a:t>Mise en place d’une information préalable pour les BFSS de la région Normandie</a:t>
            </a:r>
          </a:p>
        </p:txBody>
      </p:sp>
    </p:spTree>
    <p:extLst>
      <p:ext uri="{BB962C8B-B14F-4D97-AF65-F5344CB8AC3E}">
        <p14:creationId xmlns:p14="http://schemas.microsoft.com/office/powerpoint/2010/main" val="52695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descr="Une image contenant texte&#10;&#10;Description générée automatiquement">
            <a:extLst>
              <a:ext uri="{FF2B5EF4-FFF2-40B4-BE49-F238E27FC236}">
                <a16:creationId xmlns:a16="http://schemas.microsoft.com/office/drawing/2014/main" id="{A9E44CF3-1C7E-2848-819D-67CF9AC07C8F}"/>
              </a:ext>
            </a:extLst>
          </p:cNvPr>
          <p:cNvPicPr>
            <a:picLocks noChangeAspect="1"/>
          </p:cNvPicPr>
          <p:nvPr/>
        </p:nvPicPr>
        <p:blipFill>
          <a:blip r:embed="rId2"/>
          <a:stretch>
            <a:fillRect/>
          </a:stretch>
        </p:blipFill>
        <p:spPr>
          <a:xfrm>
            <a:off x="667512" y="1633348"/>
            <a:ext cx="7680960" cy="4478469"/>
          </a:xfrm>
          <a:prstGeom prst="rect">
            <a:avLst/>
          </a:prstGeom>
        </p:spPr>
      </p:pic>
      <p:sp>
        <p:nvSpPr>
          <p:cNvPr id="4" name="ZoneTexte 3">
            <a:extLst>
              <a:ext uri="{FF2B5EF4-FFF2-40B4-BE49-F238E27FC236}">
                <a16:creationId xmlns:a16="http://schemas.microsoft.com/office/drawing/2014/main" id="{60EF9D4A-A103-3E40-8B56-A5991E81FAF8}"/>
              </a:ext>
            </a:extLst>
          </p:cNvPr>
          <p:cNvSpPr txBox="1"/>
          <p:nvPr/>
        </p:nvSpPr>
        <p:spPr>
          <a:xfrm>
            <a:off x="886968" y="6111817"/>
            <a:ext cx="7324344" cy="276999"/>
          </a:xfrm>
          <a:prstGeom prst="rect">
            <a:avLst/>
          </a:prstGeom>
          <a:noFill/>
        </p:spPr>
        <p:txBody>
          <a:bodyPr wrap="square" rtlCol="0">
            <a:spAutoFit/>
          </a:bodyPr>
          <a:lstStyle/>
          <a:p>
            <a:r>
              <a:rPr lang="fr-FR" sz="1200"/>
              <a:t>Nouveaux parcours étudiant préalable pour améliorer la fluidité du dépôt et des pièces à déposer </a:t>
            </a:r>
          </a:p>
        </p:txBody>
      </p:sp>
    </p:spTree>
    <p:extLst>
      <p:ext uri="{BB962C8B-B14F-4D97-AF65-F5344CB8AC3E}">
        <p14:creationId xmlns:p14="http://schemas.microsoft.com/office/powerpoint/2010/main" val="26780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8BEA4991-2D07-4B58-9597-FF73792D87D3}"/>
              </a:ext>
            </a:extLst>
          </p:cNvPr>
          <p:cNvGrpSpPr/>
          <p:nvPr/>
        </p:nvGrpSpPr>
        <p:grpSpPr>
          <a:xfrm>
            <a:off x="271452" y="857250"/>
            <a:ext cx="8724011" cy="5017887"/>
            <a:chOff x="228041" y="0"/>
            <a:chExt cx="11632015" cy="6690516"/>
          </a:xfrm>
        </p:grpSpPr>
        <p:sp>
          <p:nvSpPr>
            <p:cNvPr id="4" name="Zone de texte 2">
              <a:extLst>
                <a:ext uri="{FF2B5EF4-FFF2-40B4-BE49-F238E27FC236}">
                  <a16:creationId xmlns:a16="http://schemas.microsoft.com/office/drawing/2014/main" id="{2ABF0077-9C1E-4B7A-BB5C-D0FA66687106}"/>
                </a:ext>
              </a:extLst>
            </p:cNvPr>
            <p:cNvSpPr txBox="1"/>
            <p:nvPr/>
          </p:nvSpPr>
          <p:spPr>
            <a:xfrm>
              <a:off x="285885" y="461806"/>
              <a:ext cx="2596468" cy="989313"/>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Etudiant</a:t>
              </a:r>
            </a:p>
            <a:p>
              <a:pPr defTabSz="685800">
                <a:lnSpc>
                  <a:spcPct val="115000"/>
                </a:lnSpc>
                <a:buFont typeface="Arial" panose="020B0604020202020204" pitchFamily="34" charset="0"/>
                <a:buChar char="•"/>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INE, civilité, nom, prénoms, date de naissance, lieu, pays, nationalité, situation familiale</a:t>
              </a:r>
            </a:p>
            <a:p>
              <a:pPr defTabSz="685800">
                <a:lnSpc>
                  <a:spcPct val="115000"/>
                </a:lnSpc>
                <a:buFont typeface="Arial" panose="020B0604020202020204" pitchFamily="34" charset="0"/>
                <a:buChar char="•"/>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Identifiants techniques: </a:t>
              </a:r>
              <a:r>
                <a:rPr lang="fr-FR" sz="525" err="1">
                  <a:solidFill>
                    <a:prstClr val="black"/>
                  </a:solidFill>
                  <a:latin typeface="Arial" panose="020B0604020202020204" pitchFamily="34" charset="0"/>
                  <a:ea typeface="Calibri" panose="020F0502020204030204" pitchFamily="34" charset="0"/>
                  <a:cs typeface="Arial" panose="020B0604020202020204" pitchFamily="34" charset="0"/>
                </a:rPr>
                <a:t>idpve</a:t>
              </a: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85800">
                <a:lnSpc>
                  <a:spcPct val="115000"/>
                </a:lnSpc>
                <a:buFont typeface="Arial" panose="020B0604020202020204" pitchFamily="34" charset="0"/>
                <a:buChar char="•"/>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Adresse, courriel, téléphone, contact </a:t>
              </a:r>
            </a:p>
            <a:p>
              <a:pPr defTabSz="685800">
                <a:lnSpc>
                  <a:spcPct val="115000"/>
                </a:lnSpc>
                <a:buFont typeface="Arial" panose="020B0604020202020204" pitchFamily="34" charset="0"/>
                <a:buChar char="•"/>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BAC : année obtention,  mention </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 name="Zone de texte 3">
              <a:extLst>
                <a:ext uri="{FF2B5EF4-FFF2-40B4-BE49-F238E27FC236}">
                  <a16:creationId xmlns:a16="http://schemas.microsoft.com/office/drawing/2014/main" id="{30E3085F-968E-42FE-AA55-4A0657F55106}"/>
                </a:ext>
              </a:extLst>
            </p:cNvPr>
            <p:cNvSpPr txBox="1"/>
            <p:nvPr/>
          </p:nvSpPr>
          <p:spPr>
            <a:xfrm>
              <a:off x="700611" y="74985"/>
              <a:ext cx="754189" cy="297597"/>
            </a:xfrm>
            <a:prstGeom prst="rect">
              <a:avLst/>
            </a:prstGeom>
            <a:solidFill>
              <a:schemeClr val="tx1">
                <a:lumMod val="65000"/>
                <a:lumOff val="35000"/>
              </a:schemeClr>
            </a:solidFill>
            <a:ln/>
          </p:spPr>
          <p:style>
            <a:lnRef idx="0">
              <a:schemeClr val="dk1"/>
            </a:lnRef>
            <a:fillRef idx="3">
              <a:schemeClr val="dk1"/>
            </a:fillRef>
            <a:effectRef idx="3">
              <a:schemeClr val="dk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15000"/>
                </a:lnSpc>
                <a:spcAft>
                  <a:spcPts val="750"/>
                </a:spcAft>
                <a:defRPr/>
              </a:pPr>
              <a:r>
                <a:rPr lang="fr-FR" sz="1050" b="1">
                  <a:solidFill>
                    <a:srgbClr val="EEECE1"/>
                  </a:solidFill>
                  <a:latin typeface="Calibri" panose="020F0502020204030204"/>
                  <a:ea typeface="Calibri" panose="020F0502020204030204" pitchFamily="34" charset="0"/>
                  <a:cs typeface="Calibri" panose="020F0502020204030204" pitchFamily="34" charset="0"/>
                </a:rPr>
                <a:t>MSE</a:t>
              </a:r>
              <a:endParaRPr lang="fr-FR" sz="1050" b="1">
                <a:solidFill>
                  <a:prstClr val="white"/>
                </a:solidFill>
                <a:latin typeface="Calibri" panose="020F0502020204030204"/>
                <a:ea typeface="Times New Roman" panose="02020603050405020304" pitchFamily="18" charset="0"/>
                <a:cs typeface="Calibri" panose="020F0502020204030204" pitchFamily="34" charset="0"/>
              </a:endParaRPr>
            </a:p>
          </p:txBody>
        </p:sp>
        <p:cxnSp>
          <p:nvCxnSpPr>
            <p:cNvPr id="7" name="Connecteur : en angle 6">
              <a:extLst>
                <a:ext uri="{FF2B5EF4-FFF2-40B4-BE49-F238E27FC236}">
                  <a16:creationId xmlns:a16="http://schemas.microsoft.com/office/drawing/2014/main" id="{0FD374D2-9E77-450E-9059-4A67E0F3EC11}"/>
                </a:ext>
              </a:extLst>
            </p:cNvPr>
            <p:cNvCxnSpPr>
              <a:cxnSpLocks/>
            </p:cNvCxnSpPr>
            <p:nvPr/>
          </p:nvCxnSpPr>
          <p:spPr>
            <a:xfrm>
              <a:off x="1454800" y="164150"/>
              <a:ext cx="433639" cy="307596"/>
            </a:xfrm>
            <a:prstGeom prst="bentConnector3">
              <a:avLst>
                <a:gd name="adj1" fmla="val 9813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 de texte 2">
              <a:extLst>
                <a:ext uri="{FF2B5EF4-FFF2-40B4-BE49-F238E27FC236}">
                  <a16:creationId xmlns:a16="http://schemas.microsoft.com/office/drawing/2014/main" id="{6A3F115D-B5BC-4030-8170-256FE54161D2}"/>
                </a:ext>
              </a:extLst>
            </p:cNvPr>
            <p:cNvSpPr txBox="1"/>
            <p:nvPr/>
          </p:nvSpPr>
          <p:spPr>
            <a:xfrm>
              <a:off x="3278452" y="461807"/>
              <a:ext cx="2596467" cy="989312"/>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600" b="1" err="1">
                  <a:solidFill>
                    <a:prstClr val="black"/>
                  </a:solidFill>
                  <a:latin typeface="Calibri" panose="020F0502020204030204"/>
                  <a:ea typeface="Calibri" panose="020F0502020204030204" pitchFamily="34" charset="0"/>
                  <a:cs typeface="Calibri" panose="020F0502020204030204" pitchFamily="34" charset="0"/>
                </a:rPr>
                <a:t>Pré-requis</a:t>
              </a:r>
              <a:r>
                <a:rPr lang="fr-FR" sz="600" b="1">
                  <a:solidFill>
                    <a:prstClr val="black"/>
                  </a:solidFill>
                  <a:latin typeface="Calibri" panose="020F0502020204030204"/>
                  <a:ea typeface="Calibri" panose="020F0502020204030204" pitchFamily="34" charset="0"/>
                  <a:cs typeface="Calibri" panose="020F0502020204030204" pitchFamily="34" charset="0"/>
                </a:rPr>
                <a:t> </a:t>
              </a:r>
            </a:p>
            <a:p>
              <a:pPr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1" name="Zone de texte 2">
              <a:extLst>
                <a:ext uri="{FF2B5EF4-FFF2-40B4-BE49-F238E27FC236}">
                  <a16:creationId xmlns:a16="http://schemas.microsoft.com/office/drawing/2014/main" id="{6731B90D-4126-43FE-AF8A-F1FF21CF0FAA}"/>
                </a:ext>
              </a:extLst>
            </p:cNvPr>
            <p:cNvSpPr txBox="1"/>
            <p:nvPr/>
          </p:nvSpPr>
          <p:spPr>
            <a:xfrm>
              <a:off x="6271020" y="461806"/>
              <a:ext cx="2596467" cy="989314"/>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Choix type de dépôt</a:t>
              </a:r>
            </a:p>
            <a:p>
              <a:pPr defTabSz="685800">
                <a:lnSpc>
                  <a:spcPct val="115000"/>
                </a:lnSpc>
                <a:defRPr/>
              </a:pPr>
              <a:r>
                <a:rPr lang="fr-FR" sz="600">
                  <a:solidFill>
                    <a:prstClr val="black"/>
                  </a:solidFill>
                  <a:latin typeface="Calibri" panose="020F0502020204030204"/>
                  <a:cs typeface="Calibri" panose="020F0502020204030204" pitchFamily="34" charset="0"/>
                </a:rPr>
                <a:t>1-pour l'année universitaire N/N+1 en France métropolitaine, départements d'outre-mer ou Polynésie française</a:t>
              </a:r>
            </a:p>
            <a:p>
              <a:pPr algn="just" defTabSz="685800">
                <a:lnSpc>
                  <a:spcPct val="115000"/>
                </a:lnSpc>
                <a:defRPr/>
              </a:pPr>
              <a:r>
                <a:rPr lang="fr-FR" sz="600">
                  <a:solidFill>
                    <a:prstClr val="black"/>
                  </a:solidFill>
                  <a:latin typeface="Calibri" panose="020F0502020204030204"/>
                  <a:cs typeface="Calibri" panose="020F0502020204030204" pitchFamily="34" charset="0"/>
                </a:rPr>
                <a:t>2-pour une formation sanitaire ou sociale (rentrée de février N+1 uniquement)</a:t>
              </a:r>
              <a:r>
                <a:rPr lang="fr-FR" sz="600">
                  <a:solidFill>
                    <a:srgbClr val="FF0000"/>
                  </a:solidFill>
                  <a:latin typeface="Calibri" panose="020F0502020204030204"/>
                  <a:cs typeface="Calibri" panose="020F0502020204030204" pitchFamily="34" charset="0"/>
                </a:rPr>
                <a:t> </a:t>
              </a:r>
              <a:r>
                <a:rPr lang="fr-FR" sz="600">
                  <a:solidFill>
                    <a:prstClr val="black"/>
                  </a:solidFill>
                  <a:latin typeface="Calibri" panose="020F0502020204030204"/>
                  <a:cs typeface="Calibri" panose="020F0502020204030204" pitchFamily="34" charset="0"/>
                </a:rPr>
                <a:t>en Normandie </a:t>
              </a:r>
            </a:p>
            <a:p>
              <a:pPr algn="just" defTabSz="685800">
                <a:lnSpc>
                  <a:spcPct val="115000"/>
                </a:lnSpc>
                <a:defRPr/>
              </a:pPr>
              <a:r>
                <a:rPr lang="fr-FR" sz="600">
                  <a:solidFill>
                    <a:prstClr val="black"/>
                  </a:solidFill>
                  <a:latin typeface="Calibri" panose="020F0502020204030204"/>
                  <a:cs typeface="Calibri" panose="020F0502020204030204" pitchFamily="34" charset="0"/>
                </a:rPr>
                <a:t>3- pour l'année universitaire N en Nouvelle-Calédonie</a:t>
              </a:r>
              <a:endParaRPr lang="fr-FR" sz="600">
                <a:solidFill>
                  <a:prstClr val="black"/>
                </a:solidFill>
                <a:latin typeface="Calibri" panose="020F0502020204030204"/>
                <a:ea typeface="Calibri" panose="020F0502020204030204" pitchFamily="34" charset="0"/>
                <a:cs typeface="Calibri" panose="020F0502020204030204" pitchFamily="34" charset="0"/>
              </a:endParaRP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	</a:t>
              </a:r>
            </a:p>
            <a:p>
              <a:pPr algn="just"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3" name="Zone de texte 2">
              <a:extLst>
                <a:ext uri="{FF2B5EF4-FFF2-40B4-BE49-F238E27FC236}">
                  <a16:creationId xmlns:a16="http://schemas.microsoft.com/office/drawing/2014/main" id="{12A1FBEC-F546-45B9-8B62-DCAB1E801FEA}"/>
                </a:ext>
              </a:extLst>
            </p:cNvPr>
            <p:cNvSpPr txBox="1"/>
            <p:nvPr/>
          </p:nvSpPr>
          <p:spPr>
            <a:xfrm>
              <a:off x="3269407" y="1761808"/>
              <a:ext cx="2596468" cy="1134776"/>
            </a:xfrm>
            <a:prstGeom prst="rect">
              <a:avLst/>
            </a:prstGeom>
            <a:solidFill>
              <a:schemeClr val="bg1">
                <a:lumMod val="9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Situation familiale des parents en N-2</a:t>
              </a: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1- Mariés </a:t>
              </a: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2- Pacsés </a:t>
              </a: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3- Divorcés - date xx/xx/</a:t>
              </a:r>
              <a:r>
                <a:rPr lang="fr-FR" sz="525" err="1">
                  <a:solidFill>
                    <a:prstClr val="black"/>
                  </a:solidFill>
                  <a:latin typeface="Arial" panose="020B0604020202020204" pitchFamily="34" charset="0"/>
                  <a:ea typeface="Calibri" panose="020F0502020204030204" pitchFamily="34" charset="0"/>
                  <a:cs typeface="Arial" panose="020B0604020202020204" pitchFamily="34" charset="0"/>
                </a:rPr>
                <a:t>xxxx</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85800">
                <a:lnSpc>
                  <a:spcPct val="115000"/>
                </a:lnSpc>
                <a:defRPr/>
              </a:pPr>
              <a:r>
                <a:rPr lang="fr-FR" sz="525">
                  <a:solidFill>
                    <a:prstClr val="black"/>
                  </a:solidFill>
                  <a:latin typeface="Arial" panose="020B0604020202020204" pitchFamily="34" charset="0"/>
                  <a:cs typeface="Arial" panose="020B0604020202020204" pitchFamily="34" charset="0"/>
                </a:rPr>
                <a:t>4- Concubins</a:t>
              </a: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5- Célibataires</a:t>
              </a:r>
            </a:p>
            <a:p>
              <a:pPr algn="just" defTabSz="685800">
                <a:lnSpc>
                  <a:spcPct val="115000"/>
                </a:lnSpc>
                <a:defRPr/>
              </a:pP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6- Séparés - date xx/xx/</a:t>
              </a:r>
              <a:r>
                <a:rPr lang="fr-FR" sz="525" err="1">
                  <a:solidFill>
                    <a:prstClr val="black"/>
                  </a:solidFill>
                  <a:latin typeface="Arial" panose="020B0604020202020204" pitchFamily="34" charset="0"/>
                  <a:ea typeface="Calibri" panose="020F0502020204030204" pitchFamily="34" charset="0"/>
                  <a:cs typeface="Arial" panose="020B0604020202020204" pitchFamily="34" charset="0"/>
                </a:rPr>
                <a:t>xxxx</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685800">
                <a:lnSpc>
                  <a:spcPct val="115000"/>
                </a:lnSpc>
                <a:defRPr/>
              </a:pPr>
              <a:r>
                <a:rPr lang="fr-FR" sz="525">
                  <a:solidFill>
                    <a:prstClr val="black"/>
                  </a:solidFill>
                  <a:latin typeface="Arial" panose="020B0604020202020204" pitchFamily="34" charset="0"/>
                  <a:cs typeface="Arial" panose="020B0604020202020204" pitchFamily="34" charset="0"/>
                </a:rPr>
                <a:t>7- </a:t>
              </a:r>
              <a:r>
                <a:rPr lang="fr-FR" sz="525">
                  <a:solidFill>
                    <a:prstClr val="black"/>
                  </a:solidFill>
                  <a:latin typeface="Arial" panose="020B0604020202020204" pitchFamily="34" charset="0"/>
                  <a:ea typeface="Calibri" panose="020F0502020204030204" pitchFamily="34" charset="0"/>
                  <a:cs typeface="Arial" panose="020B0604020202020204" pitchFamily="34" charset="0"/>
                </a:rPr>
                <a:t>Veufs</a:t>
              </a:r>
            </a:p>
            <a:p>
              <a:pPr defTabSz="685800">
                <a:lnSpc>
                  <a:spcPct val="115000"/>
                </a:lnSpc>
                <a:defRPr/>
              </a:pPr>
              <a:endParaRPr lang="fr-FR" sz="525" b="1" i="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4" name="Zone de texte 2">
              <a:extLst>
                <a:ext uri="{FF2B5EF4-FFF2-40B4-BE49-F238E27FC236}">
                  <a16:creationId xmlns:a16="http://schemas.microsoft.com/office/drawing/2014/main" id="{459DCDDC-E15F-4800-9958-A30FDCD3C8EA}"/>
                </a:ext>
              </a:extLst>
            </p:cNvPr>
            <p:cNvSpPr txBox="1"/>
            <p:nvPr/>
          </p:nvSpPr>
          <p:spPr>
            <a:xfrm>
              <a:off x="6261975" y="1761808"/>
              <a:ext cx="2596468" cy="891824"/>
            </a:xfrm>
            <a:prstGeom prst="rect">
              <a:avLst/>
            </a:prstGeom>
            <a:solidFill>
              <a:schemeClr val="bg1">
                <a:lumMod val="9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Lieu de résidence des parents en N-2</a:t>
              </a:r>
            </a:p>
            <a:p>
              <a:pPr defTabSz="685800">
                <a:defRPr/>
              </a:pPr>
              <a:r>
                <a:rPr lang="fr-FR" sz="525">
                  <a:solidFill>
                    <a:prstClr val="black"/>
                  </a:solidFill>
                  <a:latin typeface="Arial" panose="020B0604020202020204" pitchFamily="34" charset="0"/>
                  <a:cs typeface="Arial" panose="020B0604020202020204" pitchFamily="34" charset="0"/>
                </a:rPr>
                <a:t>1-En France métropolitaine ou département d'outre-mer                                            </a:t>
              </a:r>
            </a:p>
            <a:p>
              <a:pPr defTabSz="685800">
                <a:defRPr/>
              </a:pPr>
              <a:r>
                <a:rPr lang="fr-FR" sz="525">
                  <a:solidFill>
                    <a:prstClr val="black"/>
                  </a:solidFill>
                  <a:latin typeface="Arial" panose="020B0604020202020204" pitchFamily="34" charset="0"/>
                  <a:cs typeface="Arial" panose="020B0604020202020204" pitchFamily="34" charset="0"/>
                </a:rPr>
                <a:t>2- En Nouvelle Calédonie, en Polynésie française ou à Wallis et Futuna</a:t>
              </a:r>
            </a:p>
            <a:p>
              <a:pPr defTabSz="685800">
                <a:defRPr/>
              </a:pPr>
              <a:r>
                <a:rPr lang="fr-FR" sz="525">
                  <a:solidFill>
                    <a:prstClr val="black"/>
                  </a:solidFill>
                  <a:latin typeface="Arial" panose="020B0604020202020204" pitchFamily="34" charset="0"/>
                  <a:cs typeface="Arial" panose="020B0604020202020204" pitchFamily="34" charset="0"/>
                </a:rPr>
                <a:t>3-Dans l'union européenne </a:t>
              </a:r>
            </a:p>
            <a:p>
              <a:pPr defTabSz="685800">
                <a:defRPr/>
              </a:pPr>
              <a:r>
                <a:rPr lang="fr-FR" sz="525">
                  <a:solidFill>
                    <a:prstClr val="black"/>
                  </a:solidFill>
                  <a:latin typeface="Arial" panose="020B0604020202020204" pitchFamily="34" charset="0"/>
                  <a:cs typeface="Arial" panose="020B0604020202020204" pitchFamily="34" charset="0"/>
                </a:rPr>
                <a:t>4-Hors EU </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5" name="Zone de texte 2">
              <a:extLst>
                <a:ext uri="{FF2B5EF4-FFF2-40B4-BE49-F238E27FC236}">
                  <a16:creationId xmlns:a16="http://schemas.microsoft.com/office/drawing/2014/main" id="{631EF3D4-0E7C-4C2F-8529-212068473ADA}"/>
                </a:ext>
              </a:extLst>
            </p:cNvPr>
            <p:cNvSpPr txBox="1"/>
            <p:nvPr/>
          </p:nvSpPr>
          <p:spPr>
            <a:xfrm>
              <a:off x="276839" y="1773773"/>
              <a:ext cx="2596468" cy="1122811"/>
            </a:xfrm>
            <a:prstGeom prst="rect">
              <a:avLst/>
            </a:prstGeom>
            <a:solidFill>
              <a:schemeClr val="bg1">
                <a:lumMod val="9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Situation de l’étudiant étranger</a:t>
              </a:r>
            </a:p>
            <a:p>
              <a:pPr marL="66675" lvl="1" algn="just" defTabSz="685800">
                <a:lnSpc>
                  <a:spcPct val="115000"/>
                </a:lnSpc>
                <a:defRPr/>
              </a:pPr>
              <a:r>
                <a:rPr lang="fr-FR" sz="600">
                  <a:solidFill>
                    <a:prstClr val="black"/>
                  </a:solidFill>
                  <a:latin typeface="Calibri" panose="020F0502020204030204"/>
                  <a:ea typeface="Calibri" panose="020F0502020204030204" pitchFamily="34" charset="0"/>
                  <a:cs typeface="Calibri" panose="020F0502020204030204" pitchFamily="34" charset="0"/>
                </a:rPr>
                <a:t>1- Réfugié</a:t>
              </a:r>
            </a:p>
            <a:p>
              <a:pPr marL="66675" lvl="1" algn="just" defTabSz="685800">
                <a:lnSpc>
                  <a:spcPct val="115000"/>
                </a:lnSpc>
                <a:defRPr/>
              </a:pPr>
              <a:r>
                <a:rPr lang="fr-FR" sz="600">
                  <a:solidFill>
                    <a:prstClr val="black"/>
                  </a:solidFill>
                  <a:latin typeface="Calibri" panose="020F0502020204030204"/>
                  <a:ea typeface="Calibri" panose="020F0502020204030204" pitchFamily="34" charset="0"/>
                  <a:cs typeface="Calibri" panose="020F0502020204030204" pitchFamily="34" charset="0"/>
                </a:rPr>
                <a:t>2 - Bénéficiaire de la protection subsidiaire </a:t>
              </a:r>
            </a:p>
            <a:p>
              <a:pPr marL="66675" lvl="1" algn="just" defTabSz="685800">
                <a:lnSpc>
                  <a:spcPct val="115000"/>
                </a:lnSpc>
                <a:defRPr/>
              </a:pPr>
              <a:r>
                <a:rPr lang="fr-FR" sz="600">
                  <a:solidFill>
                    <a:prstClr val="black"/>
                  </a:solidFill>
                  <a:latin typeface="Calibri" panose="020F0502020204030204"/>
                  <a:ea typeface="Calibri" panose="020F0502020204030204" pitchFamily="34" charset="0"/>
                  <a:cs typeface="Calibri" panose="020F0502020204030204" pitchFamily="34" charset="0"/>
                </a:rPr>
                <a:t>3- Titulaire d'un titre de séjour en cours de validité</a:t>
              </a:r>
            </a:p>
            <a:p>
              <a:pPr marL="66675" lvl="1" algn="just" defTabSz="685800">
                <a:lnSpc>
                  <a:spcPct val="115000"/>
                </a:lnSpc>
                <a:defRPr/>
              </a:pPr>
              <a:r>
                <a:rPr lang="fr-FR" sz="600">
                  <a:solidFill>
                    <a:prstClr val="black"/>
                  </a:solidFill>
                  <a:latin typeface="Calibri" panose="020F0502020204030204"/>
                  <a:ea typeface="Calibri" panose="020F0502020204030204" pitchFamily="34" charset="0"/>
                  <a:cs typeface="Calibri" panose="020F0502020204030204" pitchFamily="34" charset="0"/>
                </a:rPr>
                <a:t>4 - Dans une autre situation </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Connecteur droit avec flèche 17">
              <a:extLst>
                <a:ext uri="{FF2B5EF4-FFF2-40B4-BE49-F238E27FC236}">
                  <a16:creationId xmlns:a16="http://schemas.microsoft.com/office/drawing/2014/main" id="{3B7B31F6-9512-490A-BB46-7A8FE578B134}"/>
                </a:ext>
              </a:extLst>
            </p:cNvPr>
            <p:cNvCxnSpPr>
              <a:stCxn id="4" idx="3"/>
              <a:endCxn id="9" idx="1"/>
            </p:cNvCxnSpPr>
            <p:nvPr/>
          </p:nvCxnSpPr>
          <p:spPr>
            <a:xfrm>
              <a:off x="2882353" y="956463"/>
              <a:ext cx="396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D85F294-C344-4B10-BF96-C094A9781C81}"/>
                </a:ext>
              </a:extLst>
            </p:cNvPr>
            <p:cNvCxnSpPr>
              <a:stCxn id="9" idx="3"/>
              <a:endCxn id="11" idx="1"/>
            </p:cNvCxnSpPr>
            <p:nvPr/>
          </p:nvCxnSpPr>
          <p:spPr>
            <a:xfrm>
              <a:off x="5874919" y="956463"/>
              <a:ext cx="396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 de texte 2">
              <a:extLst>
                <a:ext uri="{FF2B5EF4-FFF2-40B4-BE49-F238E27FC236}">
                  <a16:creationId xmlns:a16="http://schemas.microsoft.com/office/drawing/2014/main" id="{45933BC7-759F-401E-99B3-155B7C64E694}"/>
                </a:ext>
              </a:extLst>
            </p:cNvPr>
            <p:cNvSpPr txBox="1"/>
            <p:nvPr/>
          </p:nvSpPr>
          <p:spPr>
            <a:xfrm>
              <a:off x="3249530" y="3093653"/>
              <a:ext cx="2596468" cy="618716"/>
            </a:xfrm>
            <a:prstGeom prst="rect">
              <a:avLst/>
            </a:prstGeom>
            <a:solidFill>
              <a:schemeClr val="bg1">
                <a:lumMod val="9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Lieu de travail des parents</a:t>
              </a:r>
            </a:p>
            <a:p>
              <a:pPr indent="5954"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Mes parents ont travaillé ou perçu des revenus en France</a:t>
              </a:r>
            </a:p>
            <a:p>
              <a:pPr indent="5954"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Un de mes parents a travaillé à l'étranger</a:t>
              </a:r>
            </a:p>
            <a:p>
              <a:pPr indent="5954"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Mes deux parents ont travaillé à l'étranger </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2" name="Zone de texte 2">
              <a:extLst>
                <a:ext uri="{FF2B5EF4-FFF2-40B4-BE49-F238E27FC236}">
                  <a16:creationId xmlns:a16="http://schemas.microsoft.com/office/drawing/2014/main" id="{D176064B-6764-4E64-A4F7-F92DC78D4D4E}"/>
                </a:ext>
              </a:extLst>
            </p:cNvPr>
            <p:cNvSpPr txBox="1"/>
            <p:nvPr/>
          </p:nvSpPr>
          <p:spPr>
            <a:xfrm>
              <a:off x="267106" y="3894054"/>
              <a:ext cx="2596468" cy="602668"/>
            </a:xfrm>
            <a:prstGeom prst="rect">
              <a:avLst/>
            </a:prstGeom>
            <a:solidFill>
              <a:schemeClr val="bg1">
                <a:lumMod val="95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nSpc>
                  <a:spcPct val="115000"/>
                </a:lnSpc>
                <a:defRPr/>
              </a:pPr>
              <a:r>
                <a:rPr lang="fr-FR" sz="450" b="1">
                  <a:solidFill>
                    <a:prstClr val="black"/>
                  </a:solidFill>
                  <a:latin typeface="Arial" panose="020B0604020202020204" pitchFamily="34" charset="0"/>
                  <a:ea typeface="Calibri" panose="020F0502020204030204" pitchFamily="34" charset="0"/>
                  <a:cs typeface="Arial" panose="020B0604020202020204" pitchFamily="34" charset="0"/>
                </a:rPr>
                <a:t>DGFIP :</a:t>
              </a:r>
            </a:p>
            <a:p>
              <a:pPr lvl="0">
                <a:lnSpc>
                  <a:spcPct val="115000"/>
                </a:lnSpc>
                <a:defRPr/>
              </a:pPr>
              <a:r>
                <a:rPr lang="fr-FR" sz="600">
                  <a:solidFill>
                    <a:prstClr val="black"/>
                  </a:solidFill>
                  <a:ea typeface="Calibri" panose="020F0502020204030204" pitchFamily="34" charset="0"/>
                  <a:cs typeface="Calibri" panose="020F0502020204030204" pitchFamily="34" charset="0"/>
                </a:rPr>
                <a:t>Saisie des références fiscales </a:t>
              </a:r>
            </a:p>
            <a:p>
              <a:pPr lvl="0">
                <a:lnSpc>
                  <a:spcPct val="115000"/>
                </a:lnSpc>
                <a:defRPr/>
              </a:pPr>
              <a:r>
                <a:rPr lang="fr-FR" sz="600">
                  <a:solidFill>
                    <a:prstClr val="black"/>
                  </a:solidFill>
                  <a:ea typeface="Calibri" panose="020F0502020204030204" pitchFamily="34" charset="0"/>
                  <a:cs typeface="Calibri" panose="020F0502020204030204" pitchFamily="34" charset="0"/>
                </a:rPr>
                <a:t>Ou </a:t>
              </a:r>
            </a:p>
            <a:p>
              <a:pPr lvl="0">
                <a:lnSpc>
                  <a:spcPct val="115000"/>
                </a:lnSpc>
                <a:defRPr/>
              </a:pPr>
              <a:r>
                <a:rPr lang="fr-FR" sz="600">
                  <a:solidFill>
                    <a:prstClr val="black"/>
                  </a:solidFill>
                  <a:ea typeface="Calibri" panose="020F0502020204030204" pitchFamily="34" charset="0"/>
                  <a:cs typeface="Calibri" panose="020F0502020204030204" pitchFamily="34" charset="0"/>
                </a:rPr>
                <a:t>Récupération automatique des données</a:t>
              </a:r>
            </a:p>
            <a:p>
              <a:pPr defTabSz="685800">
                <a:lnSpc>
                  <a:spcPct val="115000"/>
                </a:lnSpc>
                <a:defRPr/>
              </a:pPr>
              <a:endParaRPr lang="fr-FR" sz="525" b="1">
                <a:solidFill>
                  <a:prstClr val="black"/>
                </a:solidFill>
                <a:latin typeface="Calibri" panose="020F0502020204030204"/>
                <a:ea typeface="Calibri" panose="020F0502020204030204" pitchFamily="34" charset="0"/>
                <a:cs typeface="Calibri" panose="020F0502020204030204" pitchFamily="34" charset="0"/>
              </a:endParaRP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3" name="Zone de texte 2">
              <a:extLst>
                <a:ext uri="{FF2B5EF4-FFF2-40B4-BE49-F238E27FC236}">
                  <a16:creationId xmlns:a16="http://schemas.microsoft.com/office/drawing/2014/main" id="{7E2C1C01-9BAD-4A1E-8F0F-049E987D3E22}"/>
                </a:ext>
              </a:extLst>
            </p:cNvPr>
            <p:cNvSpPr txBox="1"/>
            <p:nvPr/>
          </p:nvSpPr>
          <p:spPr>
            <a:xfrm>
              <a:off x="6407657" y="3999375"/>
              <a:ext cx="2596468" cy="341350"/>
            </a:xfrm>
            <a:prstGeom prst="rect">
              <a:avLst/>
            </a:prstGeom>
            <a:solidFill>
              <a:schemeClr val="accent1">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Saisie fratrie</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36" name="Connecteur droit avec flèche 35">
              <a:extLst>
                <a:ext uri="{FF2B5EF4-FFF2-40B4-BE49-F238E27FC236}">
                  <a16:creationId xmlns:a16="http://schemas.microsoft.com/office/drawing/2014/main" id="{455408A1-4480-4DF3-840B-677B7739004A}"/>
                </a:ext>
              </a:extLst>
            </p:cNvPr>
            <p:cNvCxnSpPr>
              <a:stCxn id="11" idx="3"/>
              <a:endCxn id="12" idx="1"/>
            </p:cNvCxnSpPr>
            <p:nvPr/>
          </p:nvCxnSpPr>
          <p:spPr>
            <a:xfrm>
              <a:off x="8867487" y="956463"/>
              <a:ext cx="3961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Zone de texte 2">
              <a:extLst>
                <a:ext uri="{FF2B5EF4-FFF2-40B4-BE49-F238E27FC236}">
                  <a16:creationId xmlns:a16="http://schemas.microsoft.com/office/drawing/2014/main" id="{9EC3A1CB-2F34-402D-9C66-CEAB7BFCCB71}"/>
                </a:ext>
              </a:extLst>
            </p:cNvPr>
            <p:cNvSpPr txBox="1"/>
            <p:nvPr/>
          </p:nvSpPr>
          <p:spPr>
            <a:xfrm>
              <a:off x="228041" y="4906050"/>
              <a:ext cx="2596468" cy="756338"/>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Ma scolarité actuelle</a:t>
              </a:r>
            </a:p>
            <a:p>
              <a:pPr marL="128588" indent="-128588" algn="just" defTabSz="685800">
                <a:lnSpc>
                  <a:spcPct val="115000"/>
                </a:lnSpc>
                <a:buFont typeface="Arial" panose="020B0604020202020204" pitchFamily="34" charset="0"/>
                <a:buChar char="•"/>
                <a:defRPr/>
              </a:pPr>
              <a:r>
                <a:rPr lang="fr-FR" sz="675">
                  <a:solidFill>
                    <a:prstClr val="black"/>
                  </a:solidFill>
                  <a:latin typeface="Calibri" panose="020F0502020204030204"/>
                  <a:ea typeface="Calibri" panose="020F0502020204030204" pitchFamily="34" charset="0"/>
                  <a:cs typeface="Calibri" panose="020F0502020204030204" pitchFamily="34" charset="0"/>
                </a:rPr>
                <a:t>1- Scolarisé dans établissement MENJS ou MESRI </a:t>
              </a:r>
            </a:p>
            <a:p>
              <a:pPr marL="128588" indent="-128588" algn="just" defTabSz="685800">
                <a:lnSpc>
                  <a:spcPct val="115000"/>
                </a:lnSpc>
                <a:buFont typeface="Arial" panose="020B0604020202020204" pitchFamily="34" charset="0"/>
                <a:buChar char="•"/>
                <a:defRPr/>
              </a:pPr>
              <a:r>
                <a:rPr lang="fr-FR" sz="675">
                  <a:solidFill>
                    <a:prstClr val="black"/>
                  </a:solidFill>
                  <a:latin typeface="Calibri" panose="020F0502020204030204"/>
                  <a:ea typeface="Calibri" panose="020F0502020204030204" pitchFamily="34" charset="0"/>
                  <a:cs typeface="Calibri" panose="020F0502020204030204" pitchFamily="34" charset="0"/>
                </a:rPr>
                <a:t>2- Scolarisé dans établissement autre ministère</a:t>
              </a:r>
              <a:endParaRPr lang="fr-FR" sz="675">
                <a:solidFill>
                  <a:srgbClr val="FF0000"/>
                </a:solidFill>
                <a:latin typeface="Calibri" panose="020F0502020204030204"/>
                <a:ea typeface="Calibri" panose="020F0502020204030204" pitchFamily="34" charset="0"/>
                <a:cs typeface="Calibri" panose="020F0502020204030204" pitchFamily="34" charset="0"/>
              </a:endParaRPr>
            </a:p>
            <a:p>
              <a:pPr marL="128588" indent="-128588" algn="just" defTabSz="685800">
                <a:lnSpc>
                  <a:spcPct val="115000"/>
                </a:lnSpc>
                <a:buFont typeface="Arial" panose="020B0604020202020204" pitchFamily="34" charset="0"/>
                <a:buChar char="•"/>
                <a:defRPr/>
              </a:pPr>
              <a:r>
                <a:rPr lang="fr-FR" sz="675">
                  <a:solidFill>
                    <a:prstClr val="black"/>
                  </a:solidFill>
                  <a:latin typeface="Calibri" panose="020F0502020204030204"/>
                  <a:ea typeface="Calibri" panose="020F0502020204030204" pitchFamily="34" charset="0"/>
                  <a:cs typeface="Calibri" panose="020F0502020204030204" pitchFamily="34" charset="0"/>
                </a:rPr>
                <a:t>3- Scolarisé à l’étranger</a:t>
              </a:r>
            </a:p>
            <a:p>
              <a:pPr marL="128588" indent="-128588" algn="just" defTabSz="685800">
                <a:lnSpc>
                  <a:spcPct val="115000"/>
                </a:lnSpc>
                <a:buFont typeface="Arial" panose="020B0604020202020204" pitchFamily="34" charset="0"/>
                <a:buChar char="•"/>
                <a:defRPr/>
              </a:pPr>
              <a:r>
                <a:rPr lang="fr-FR" sz="675">
                  <a:solidFill>
                    <a:prstClr val="black"/>
                  </a:solidFill>
                  <a:latin typeface="Calibri" panose="020F0502020204030204"/>
                  <a:ea typeface="Calibri" panose="020F0502020204030204" pitchFamily="34" charset="0"/>
                  <a:cs typeface="Calibri" panose="020F0502020204030204" pitchFamily="34" charset="0"/>
                </a:rPr>
                <a:t>4- Non scolarisé</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2" name="Zone de texte 2">
              <a:extLst>
                <a:ext uri="{FF2B5EF4-FFF2-40B4-BE49-F238E27FC236}">
                  <a16:creationId xmlns:a16="http://schemas.microsoft.com/office/drawing/2014/main" id="{B166DEC3-D87E-49CA-A3B7-571C272D8D57}"/>
                </a:ext>
              </a:extLst>
            </p:cNvPr>
            <p:cNvSpPr txBox="1"/>
            <p:nvPr/>
          </p:nvSpPr>
          <p:spPr>
            <a:xfrm>
              <a:off x="3249530" y="5022684"/>
              <a:ext cx="2596468" cy="431976"/>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Ma ou mes demandes d’aides</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1-Bourse sur critères sociaux : O/N</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2-Logement en résidence CROUS : O/N</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3" name="Zone de texte 2">
              <a:extLst>
                <a:ext uri="{FF2B5EF4-FFF2-40B4-BE49-F238E27FC236}">
                  <a16:creationId xmlns:a16="http://schemas.microsoft.com/office/drawing/2014/main" id="{362AEAB1-4B76-464E-8DF0-25AA9BC0FD9B}"/>
                </a:ext>
              </a:extLst>
            </p:cNvPr>
            <p:cNvSpPr txBox="1"/>
            <p:nvPr/>
          </p:nvSpPr>
          <p:spPr>
            <a:xfrm>
              <a:off x="6271019" y="5022683"/>
              <a:ext cx="2596468" cy="588557"/>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Mes vœux (4 vœux max)</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Pays : France ou Conseil de l'Europe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Académie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Cursus, année, établissement</a:t>
              </a: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4" name="Zone de texte 2">
              <a:extLst>
                <a:ext uri="{FF2B5EF4-FFF2-40B4-BE49-F238E27FC236}">
                  <a16:creationId xmlns:a16="http://schemas.microsoft.com/office/drawing/2014/main" id="{5352C73F-6825-4678-A328-A73FA3809EB9}"/>
                </a:ext>
              </a:extLst>
            </p:cNvPr>
            <p:cNvSpPr txBox="1"/>
            <p:nvPr/>
          </p:nvSpPr>
          <p:spPr>
            <a:xfrm>
              <a:off x="9263588" y="5022684"/>
              <a:ext cx="2596468" cy="431976"/>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Mes coordonnées bancaires</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IBAN</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Certification être le titulaire du compte</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5" name="Zone de texte 2">
              <a:extLst>
                <a:ext uri="{FF2B5EF4-FFF2-40B4-BE49-F238E27FC236}">
                  <a16:creationId xmlns:a16="http://schemas.microsoft.com/office/drawing/2014/main" id="{DD2F9A4A-8FA4-4117-9B2E-588C020B4C8D}"/>
                </a:ext>
              </a:extLst>
            </p:cNvPr>
            <p:cNvSpPr txBox="1"/>
            <p:nvPr/>
          </p:nvSpPr>
          <p:spPr>
            <a:xfrm>
              <a:off x="285885" y="6043216"/>
              <a:ext cx="2596468" cy="602634"/>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Dépôt pièces justificatives</a:t>
              </a: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6" name="Zone de texte 2">
              <a:extLst>
                <a:ext uri="{FF2B5EF4-FFF2-40B4-BE49-F238E27FC236}">
                  <a16:creationId xmlns:a16="http://schemas.microsoft.com/office/drawing/2014/main" id="{68E4A211-806E-4690-ADE2-38A327FC21B3}"/>
                </a:ext>
              </a:extLst>
            </p:cNvPr>
            <p:cNvSpPr txBox="1"/>
            <p:nvPr/>
          </p:nvSpPr>
          <p:spPr>
            <a:xfrm>
              <a:off x="6226482" y="6087882"/>
              <a:ext cx="2380472" cy="602634"/>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Paiement frais de dossier</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Par chèque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Par carte bancaire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Payer plus tard</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71" name="Connecteur droit avec flèche 70">
              <a:extLst>
                <a:ext uri="{FF2B5EF4-FFF2-40B4-BE49-F238E27FC236}">
                  <a16:creationId xmlns:a16="http://schemas.microsoft.com/office/drawing/2014/main" id="{82582F00-47EE-492D-940B-BF384043231B}"/>
                </a:ext>
              </a:extLst>
            </p:cNvPr>
            <p:cNvCxnSpPr>
              <a:cxnSpLocks/>
              <a:endCxn id="62" idx="1"/>
            </p:cNvCxnSpPr>
            <p:nvPr/>
          </p:nvCxnSpPr>
          <p:spPr>
            <a:xfrm>
              <a:off x="2824509" y="5234524"/>
              <a:ext cx="425021" cy="4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898C8B27-4048-406E-AB6B-E3E7E5E950BD}"/>
                </a:ext>
              </a:extLst>
            </p:cNvPr>
            <p:cNvCxnSpPr>
              <a:cxnSpLocks/>
            </p:cNvCxnSpPr>
            <p:nvPr/>
          </p:nvCxnSpPr>
          <p:spPr>
            <a:xfrm flipV="1">
              <a:off x="5865875" y="5238708"/>
              <a:ext cx="4051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8A712EA2-B24A-47D2-A5F1-18DCCEC1B597}"/>
                </a:ext>
              </a:extLst>
            </p:cNvPr>
            <p:cNvCxnSpPr>
              <a:cxnSpLocks/>
              <a:stCxn id="63" idx="3"/>
              <a:endCxn id="64" idx="1"/>
            </p:cNvCxnSpPr>
            <p:nvPr/>
          </p:nvCxnSpPr>
          <p:spPr>
            <a:xfrm flipV="1">
              <a:off x="8867487" y="5238672"/>
              <a:ext cx="396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eur : en angle 76">
              <a:extLst>
                <a:ext uri="{FF2B5EF4-FFF2-40B4-BE49-F238E27FC236}">
                  <a16:creationId xmlns:a16="http://schemas.microsoft.com/office/drawing/2014/main" id="{E1C07B43-3B69-4A0C-A0A8-B2692A656105}"/>
                </a:ext>
              </a:extLst>
            </p:cNvPr>
            <p:cNvCxnSpPr>
              <a:cxnSpLocks/>
              <a:stCxn id="64" idx="2"/>
              <a:endCxn id="65" idx="0"/>
            </p:cNvCxnSpPr>
            <p:nvPr/>
          </p:nvCxnSpPr>
          <p:spPr>
            <a:xfrm rot="5400000">
              <a:off x="5778693" y="1260087"/>
              <a:ext cx="588556" cy="89777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DA1634B1-7567-40A6-98DE-B80E55CF6AF4}"/>
                </a:ext>
              </a:extLst>
            </p:cNvPr>
            <p:cNvCxnSpPr>
              <a:cxnSpLocks/>
              <a:stCxn id="65" idx="3"/>
            </p:cNvCxnSpPr>
            <p:nvPr/>
          </p:nvCxnSpPr>
          <p:spPr>
            <a:xfrm flipV="1">
              <a:off x="2882353" y="6331600"/>
              <a:ext cx="242587" cy="12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91358D0A-1CE3-4E34-B91B-F4967F93F89B}"/>
                </a:ext>
              </a:extLst>
            </p:cNvPr>
            <p:cNvCxnSpPr>
              <a:cxnSpLocks/>
              <a:stCxn id="66" idx="3"/>
            </p:cNvCxnSpPr>
            <p:nvPr/>
          </p:nvCxnSpPr>
          <p:spPr>
            <a:xfrm>
              <a:off x="8606954" y="6389199"/>
              <a:ext cx="458583" cy="6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ZoneTexte 148">
              <a:extLst>
                <a:ext uri="{FF2B5EF4-FFF2-40B4-BE49-F238E27FC236}">
                  <a16:creationId xmlns:a16="http://schemas.microsoft.com/office/drawing/2014/main" id="{9315C427-421D-4B30-BC46-A2550108150C}"/>
                </a:ext>
              </a:extLst>
            </p:cNvPr>
            <p:cNvSpPr txBox="1"/>
            <p:nvPr/>
          </p:nvSpPr>
          <p:spPr>
            <a:xfrm>
              <a:off x="1894614" y="91367"/>
              <a:ext cx="1345545" cy="276999"/>
            </a:xfrm>
            <a:prstGeom prst="rect">
              <a:avLst/>
            </a:prstGeom>
            <a:noFill/>
          </p:spPr>
          <p:txBody>
            <a:bodyPr wrap="square" rtlCol="0">
              <a:spAutoFit/>
            </a:bodyPr>
            <a:lstStyle/>
            <a:p>
              <a:pPr defTabSz="685800">
                <a:defRPr/>
              </a:pPr>
              <a:r>
                <a:rPr lang="fr-FR" sz="750">
                  <a:solidFill>
                    <a:srgbClr val="4472C4"/>
                  </a:solidFill>
                  <a:latin typeface="Arial" panose="020B0604020202020204" pitchFamily="34" charset="0"/>
                  <a:cs typeface="Arial" panose="020B0604020202020204" pitchFamily="34" charset="0"/>
                </a:rPr>
                <a:t>Demande DSE</a:t>
              </a:r>
            </a:p>
          </p:txBody>
        </p:sp>
        <p:sp>
          <p:nvSpPr>
            <p:cNvPr id="49" name="ZoneTexte 48">
              <a:extLst>
                <a:ext uri="{FF2B5EF4-FFF2-40B4-BE49-F238E27FC236}">
                  <a16:creationId xmlns:a16="http://schemas.microsoft.com/office/drawing/2014/main" id="{FB0E3C7E-DB99-43DF-A467-70575E9DEC52}"/>
                </a:ext>
              </a:extLst>
            </p:cNvPr>
            <p:cNvSpPr txBox="1"/>
            <p:nvPr/>
          </p:nvSpPr>
          <p:spPr>
            <a:xfrm>
              <a:off x="3320072" y="0"/>
              <a:ext cx="4217555" cy="369332"/>
            </a:xfrm>
            <a:prstGeom prst="rect">
              <a:avLst/>
            </a:prstGeom>
            <a:noFill/>
          </p:spPr>
          <p:txBody>
            <a:bodyPr wrap="square" rtlCol="0">
              <a:spAutoFit/>
            </a:bodyPr>
            <a:lstStyle/>
            <a:p>
              <a:pPr defTabSz="685800">
                <a:defRPr/>
              </a:pPr>
              <a:r>
                <a:rPr lang="fr-FR" sz="1200" b="1">
                  <a:solidFill>
                    <a:prstClr val="black"/>
                  </a:solidFill>
                  <a:latin typeface="Arial" panose="020B0604020202020204" pitchFamily="34" charset="0"/>
                  <a:cs typeface="Arial" panose="020B0604020202020204" pitchFamily="34" charset="0"/>
                </a:rPr>
                <a:t>Exemple du parcours cas ASE</a:t>
              </a:r>
            </a:p>
          </p:txBody>
        </p:sp>
        <p:cxnSp>
          <p:nvCxnSpPr>
            <p:cNvPr id="22" name="Connecteur droit 21">
              <a:extLst>
                <a:ext uri="{FF2B5EF4-FFF2-40B4-BE49-F238E27FC236}">
                  <a16:creationId xmlns:a16="http://schemas.microsoft.com/office/drawing/2014/main" id="{5B98F75C-2E56-4343-845F-45E43393E0BD}"/>
                </a:ext>
              </a:extLst>
            </p:cNvPr>
            <p:cNvCxnSpPr>
              <a:cxnSpLocks/>
            </p:cNvCxnSpPr>
            <p:nvPr/>
          </p:nvCxnSpPr>
          <p:spPr>
            <a:xfrm>
              <a:off x="11447585" y="1451119"/>
              <a:ext cx="0" cy="1915268"/>
            </a:xfrm>
            <a:prstGeom prst="line">
              <a:avLst/>
            </a:prstGeom>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40D4130B-AA86-4034-8206-765C483431B7}"/>
                </a:ext>
              </a:extLst>
            </p:cNvPr>
            <p:cNvSpPr txBox="1"/>
            <p:nvPr/>
          </p:nvSpPr>
          <p:spPr>
            <a:xfrm>
              <a:off x="11424201" y="1451119"/>
              <a:ext cx="239079" cy="276999"/>
            </a:xfrm>
            <a:prstGeom prst="rect">
              <a:avLst/>
            </a:prstGeom>
            <a:noFill/>
          </p:spPr>
          <p:txBody>
            <a:bodyPr wrap="square" rtlCol="0">
              <a:spAutoFit/>
            </a:bodyPr>
            <a:lstStyle/>
            <a:p>
              <a:pPr defTabSz="685800">
                <a:defRPr/>
              </a:pPr>
              <a:endParaRPr lang="fr-FR" sz="750">
                <a:solidFill>
                  <a:srgbClr val="4472C4"/>
                </a:solidFill>
                <a:latin typeface="Arial" panose="020B0604020202020204" pitchFamily="34" charset="0"/>
                <a:cs typeface="Arial" panose="020B0604020202020204" pitchFamily="34" charset="0"/>
              </a:endParaRPr>
            </a:p>
          </p:txBody>
        </p:sp>
        <p:cxnSp>
          <p:nvCxnSpPr>
            <p:cNvPr id="24" name="Connecteur droit 23">
              <a:extLst>
                <a:ext uri="{FF2B5EF4-FFF2-40B4-BE49-F238E27FC236}">
                  <a16:creationId xmlns:a16="http://schemas.microsoft.com/office/drawing/2014/main" id="{57F84AEF-86C8-4087-8A32-BF37B86AD853}"/>
                </a:ext>
              </a:extLst>
            </p:cNvPr>
            <p:cNvCxnSpPr>
              <a:cxnSpLocks/>
            </p:cNvCxnSpPr>
            <p:nvPr/>
          </p:nvCxnSpPr>
          <p:spPr>
            <a:xfrm flipH="1" flipV="1">
              <a:off x="8838568" y="3355555"/>
              <a:ext cx="2609017" cy="21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7B435DA3-D808-49F4-9EC0-C25B3BE46890}"/>
                </a:ext>
              </a:extLst>
            </p:cNvPr>
            <p:cNvCxnSpPr/>
            <p:nvPr/>
          </p:nvCxnSpPr>
          <p:spPr>
            <a:xfrm flipH="1">
              <a:off x="7442563" y="3698713"/>
              <a:ext cx="5305" cy="31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Zone de texte 2">
              <a:extLst>
                <a:ext uri="{FF2B5EF4-FFF2-40B4-BE49-F238E27FC236}">
                  <a16:creationId xmlns:a16="http://schemas.microsoft.com/office/drawing/2014/main" id="{5352C73F-6825-4678-A328-A73FA3809EB9}"/>
                </a:ext>
              </a:extLst>
            </p:cNvPr>
            <p:cNvSpPr txBox="1"/>
            <p:nvPr/>
          </p:nvSpPr>
          <p:spPr>
            <a:xfrm>
              <a:off x="6416398" y="3101842"/>
              <a:ext cx="2596468" cy="610527"/>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450" b="1">
                  <a:solidFill>
                    <a:prstClr val="black"/>
                  </a:solidFill>
                  <a:latin typeface="Arial" panose="020B0604020202020204" pitchFamily="34" charset="0"/>
                  <a:ea typeface="Calibri" panose="020F0502020204030204" pitchFamily="34" charset="0"/>
                  <a:cs typeface="Arial" panose="020B0604020202020204" pitchFamily="34" charset="0"/>
                </a:rPr>
                <a:t>Adresse domicile familiale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Adresse complète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Catégorie socio-professionnelle des parents </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42" name="Zone de texte 2">
              <a:extLst>
                <a:ext uri="{FF2B5EF4-FFF2-40B4-BE49-F238E27FC236}">
                  <a16:creationId xmlns:a16="http://schemas.microsoft.com/office/drawing/2014/main" id="{68E4A211-806E-4690-ADE2-38A327FC21B3}"/>
                </a:ext>
              </a:extLst>
            </p:cNvPr>
            <p:cNvSpPr txBox="1"/>
            <p:nvPr/>
          </p:nvSpPr>
          <p:spPr>
            <a:xfrm>
              <a:off x="3124940" y="6057278"/>
              <a:ext cx="2596468" cy="602634"/>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Validation Dossier</a:t>
              </a:r>
            </a:p>
            <a:p>
              <a:pPr marL="128588" indent="-128588"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Obligations et engagement + référence légales + voies de recours</a:t>
              </a:r>
            </a:p>
            <a:p>
              <a:pPr marL="128588" indent="-128588"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Saisie de commentaire</a:t>
              </a:r>
            </a:p>
            <a:p>
              <a:pPr defTabSz="685800">
                <a:lnSpc>
                  <a:spcPct val="115000"/>
                </a:lnSpc>
                <a:defRPr/>
              </a:pPr>
              <a:endParaRPr lang="fr-FR" sz="600">
                <a:solidFill>
                  <a:prstClr val="black"/>
                </a:solidFill>
                <a:latin typeface="Calibri" panose="020F0502020204030204"/>
                <a:ea typeface="Calibri" panose="020F0502020204030204" pitchFamily="34" charset="0"/>
                <a:cs typeface="Calibri" panose="020F0502020204030204" pitchFamily="34" charset="0"/>
              </a:endParaRP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45" name="Connecteur droit avec flèche 44">
              <a:extLst>
                <a:ext uri="{FF2B5EF4-FFF2-40B4-BE49-F238E27FC236}">
                  <a16:creationId xmlns:a16="http://schemas.microsoft.com/office/drawing/2014/main" id="{91358D0A-1CE3-4E34-B91B-F4967F93F89B}"/>
                </a:ext>
              </a:extLst>
            </p:cNvPr>
            <p:cNvCxnSpPr>
              <a:cxnSpLocks/>
              <a:stCxn id="42" idx="3"/>
            </p:cNvCxnSpPr>
            <p:nvPr/>
          </p:nvCxnSpPr>
          <p:spPr>
            <a:xfrm flipV="1">
              <a:off x="5721408" y="6353368"/>
              <a:ext cx="505074" cy="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Zone de texte 2">
              <a:extLst>
                <a:ext uri="{FF2B5EF4-FFF2-40B4-BE49-F238E27FC236}">
                  <a16:creationId xmlns:a16="http://schemas.microsoft.com/office/drawing/2014/main" id="{BB9EC1BB-C9DB-4358-8FC4-A8CE1A498F8F}"/>
                </a:ext>
              </a:extLst>
            </p:cNvPr>
            <p:cNvSpPr txBox="1"/>
            <p:nvPr/>
          </p:nvSpPr>
          <p:spPr>
            <a:xfrm>
              <a:off x="9065537" y="6072693"/>
              <a:ext cx="2794519" cy="602634"/>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Récapitulatif</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 Récapitulatif DSE</a:t>
              </a:r>
            </a:p>
            <a:p>
              <a:pPr algn="just" defTabSz="685800">
                <a:lnSpc>
                  <a:spcPct val="115000"/>
                </a:lnSpc>
                <a:buFont typeface="Arial" panose="020B0604020202020204" pitchFamily="34" charset="0"/>
                <a:buChar char="•"/>
                <a:defRPr/>
              </a:pPr>
              <a:r>
                <a:rPr lang="fr-FR" sz="600">
                  <a:solidFill>
                    <a:prstClr val="black"/>
                  </a:solidFill>
                  <a:latin typeface="Calibri" panose="020F0502020204030204"/>
                  <a:ea typeface="Calibri" panose="020F0502020204030204" pitchFamily="34" charset="0"/>
                  <a:cs typeface="Calibri" panose="020F0502020204030204" pitchFamily="34" charset="0"/>
                </a:rPr>
                <a:t> Donner son avis</a:t>
              </a:r>
            </a:p>
            <a:p>
              <a:pPr defTabSz="685800">
                <a:lnSpc>
                  <a:spcPct val="115000"/>
                </a:lnSpc>
                <a:defRPr/>
              </a:pPr>
              <a:endParaRPr lang="fr-FR" sz="525" b="1">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lnSpc>
                  <a:spcPct val="115000"/>
                </a:lnSpc>
                <a:defRPr/>
              </a:pP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cxnSp>
        <p:nvCxnSpPr>
          <p:cNvPr id="48" name="Connecteur : en angle 76">
            <a:extLst>
              <a:ext uri="{FF2B5EF4-FFF2-40B4-BE49-F238E27FC236}">
                <a16:creationId xmlns:a16="http://schemas.microsoft.com/office/drawing/2014/main" id="{E1C07B43-3B69-4A0C-A0A8-B2692A656105}"/>
              </a:ext>
            </a:extLst>
          </p:cNvPr>
          <p:cNvCxnSpPr>
            <a:cxnSpLocks/>
          </p:cNvCxnSpPr>
          <p:nvPr/>
        </p:nvCxnSpPr>
        <p:spPr>
          <a:xfrm rot="10800000" flipV="1">
            <a:off x="2248104" y="4288647"/>
            <a:ext cx="3529258" cy="2650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753641" y="4112794"/>
            <a:ext cx="0" cy="175853"/>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 de texte 2">
            <a:extLst>
              <a:ext uri="{FF2B5EF4-FFF2-40B4-BE49-F238E27FC236}">
                <a16:creationId xmlns:a16="http://schemas.microsoft.com/office/drawing/2014/main" id="{2BCEA94E-F1D5-4BAC-8B23-5C1AF70A332F}"/>
              </a:ext>
            </a:extLst>
          </p:cNvPr>
          <p:cNvSpPr txBox="1"/>
          <p:nvPr/>
        </p:nvSpPr>
        <p:spPr>
          <a:xfrm>
            <a:off x="6947692" y="1203605"/>
            <a:ext cx="1947350" cy="741985"/>
          </a:xfrm>
          <a:prstGeom prst="rect">
            <a:avLst/>
          </a:prstGeom>
          <a:solidFill>
            <a:schemeClr val="accent5">
              <a:lumMod val="20000"/>
              <a:lumOff val="80000"/>
            </a:schemeClr>
          </a:solidFill>
          <a:ln w="127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7000" tIns="27000" rIns="27000" bIns="2700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defTabSz="685800">
              <a:lnSpc>
                <a:spcPct val="115000"/>
              </a:lnSpc>
              <a:defRPr/>
            </a:pPr>
            <a:r>
              <a:rPr lang="fr-FR" sz="525" b="1">
                <a:solidFill>
                  <a:prstClr val="black"/>
                </a:solidFill>
                <a:latin typeface="Arial" panose="020B0604020202020204" pitchFamily="34" charset="0"/>
                <a:ea typeface="Calibri" panose="020F0502020204030204" pitchFamily="34" charset="0"/>
                <a:cs typeface="Arial" panose="020B0604020202020204" pitchFamily="34" charset="0"/>
              </a:rPr>
              <a:t>Situation familiale étudiant</a:t>
            </a:r>
          </a:p>
          <a:p>
            <a:pPr algn="just">
              <a:lnSpc>
                <a:spcPct val="115000"/>
              </a:lnSpc>
              <a:defRPr/>
            </a:pPr>
            <a:r>
              <a:rPr lang="fr-FR" sz="600">
                <a:solidFill>
                  <a:srgbClr val="FF0000"/>
                </a:solidFill>
                <a:cs typeface="Calibri" panose="020F0502020204030204" pitchFamily="34" charset="0"/>
              </a:rPr>
              <a:t>Bénéficiaire de l’ASE</a:t>
            </a:r>
          </a:p>
          <a:p>
            <a:r>
              <a:rPr lang="fr-FR" sz="600">
                <a:solidFill>
                  <a:prstClr val="black"/>
                </a:solidFill>
                <a:cs typeface="Calibri" panose="020F0502020204030204" pitchFamily="34" charset="0"/>
              </a:rPr>
              <a:t>Orphelin ayant son propre avis fiscal</a:t>
            </a:r>
          </a:p>
          <a:p>
            <a:r>
              <a:rPr lang="fr-FR" sz="600">
                <a:solidFill>
                  <a:prstClr val="black"/>
                </a:solidFill>
                <a:cs typeface="Calibri" panose="020F0502020204030204" pitchFamily="34" charset="0"/>
              </a:rPr>
              <a:t>Orphelin rattaché à un foyer fiscal </a:t>
            </a:r>
          </a:p>
          <a:p>
            <a:r>
              <a:rPr lang="fr-FR" sz="600">
                <a:solidFill>
                  <a:prstClr val="black"/>
                </a:solidFill>
                <a:cs typeface="Calibri" panose="020F0502020204030204" pitchFamily="34" charset="0"/>
              </a:rPr>
              <a:t>Étudiant marié ou pacsé </a:t>
            </a:r>
          </a:p>
          <a:p>
            <a:r>
              <a:rPr lang="fr-FR" sz="600">
                <a:solidFill>
                  <a:prstClr val="black"/>
                </a:solidFill>
                <a:cs typeface="Calibri" panose="020F0502020204030204" pitchFamily="34" charset="0"/>
              </a:rPr>
              <a:t>Étudiant avec enfant </a:t>
            </a:r>
          </a:p>
          <a:p>
            <a:pPr algn="just" defTabSz="685800">
              <a:lnSpc>
                <a:spcPct val="115000"/>
              </a:lnSpc>
              <a:defRPr/>
            </a:pPr>
            <a:r>
              <a:rPr lang="fr-FR" sz="600">
                <a:solidFill>
                  <a:prstClr val="black"/>
                </a:solidFill>
                <a:latin typeface="Calibri" panose="020F0502020204030204"/>
                <a:ea typeface="Calibri" panose="020F0502020204030204" pitchFamily="34" charset="0"/>
                <a:cs typeface="Calibri" panose="020F0502020204030204" pitchFamily="34" charset="0"/>
              </a:rPr>
              <a:t>			</a:t>
            </a:r>
            <a:r>
              <a:rPr lang="fr-FR" sz="525" b="1" i="1">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525">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852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6" name="Image 5" descr="Une image contenant texte&#10;&#10;Description générée automatiquement">
            <a:extLst>
              <a:ext uri="{FF2B5EF4-FFF2-40B4-BE49-F238E27FC236}">
                <a16:creationId xmlns:a16="http://schemas.microsoft.com/office/drawing/2014/main" id="{162AD2F5-03FC-ED4D-B0E4-CD0EF7692F8B}"/>
              </a:ext>
            </a:extLst>
          </p:cNvPr>
          <p:cNvPicPr>
            <a:picLocks noChangeAspect="1"/>
          </p:cNvPicPr>
          <p:nvPr/>
        </p:nvPicPr>
        <p:blipFill>
          <a:blip r:embed="rId2"/>
          <a:stretch>
            <a:fillRect/>
          </a:stretch>
        </p:blipFill>
        <p:spPr>
          <a:xfrm>
            <a:off x="295698" y="1671638"/>
            <a:ext cx="5236422" cy="2467287"/>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B9BDF9D4-161B-C644-B0F9-E8505EB17E95}"/>
              </a:ext>
            </a:extLst>
          </p:cNvPr>
          <p:cNvPicPr>
            <a:picLocks noChangeAspect="1"/>
          </p:cNvPicPr>
          <p:nvPr/>
        </p:nvPicPr>
        <p:blipFill>
          <a:blip r:embed="rId3"/>
          <a:stretch>
            <a:fillRect/>
          </a:stretch>
        </p:blipFill>
        <p:spPr>
          <a:xfrm>
            <a:off x="2929536" y="3822410"/>
            <a:ext cx="5918766" cy="2727903"/>
          </a:xfrm>
          <a:prstGeom prst="rect">
            <a:avLst/>
          </a:prstGeom>
        </p:spPr>
      </p:pic>
      <p:cxnSp>
        <p:nvCxnSpPr>
          <p:cNvPr id="12" name="Connecteur droit avec flèche 11">
            <a:extLst>
              <a:ext uri="{FF2B5EF4-FFF2-40B4-BE49-F238E27FC236}">
                <a16:creationId xmlns:a16="http://schemas.microsoft.com/office/drawing/2014/main" id="{E54C29F7-6083-2848-A7C2-286559367A67}"/>
              </a:ext>
            </a:extLst>
          </p:cNvPr>
          <p:cNvCxnSpPr>
            <a:cxnSpLocks/>
          </p:cNvCxnSpPr>
          <p:nvPr/>
        </p:nvCxnSpPr>
        <p:spPr>
          <a:xfrm flipH="1">
            <a:off x="4745736" y="3364992"/>
            <a:ext cx="1298448" cy="14996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5EC43B99-3C90-2D49-92BB-CC891B5789FF}"/>
              </a:ext>
            </a:extLst>
          </p:cNvPr>
          <p:cNvSpPr txBox="1"/>
          <p:nvPr/>
        </p:nvSpPr>
        <p:spPr>
          <a:xfrm>
            <a:off x="5586984" y="1935785"/>
            <a:ext cx="3133852" cy="1384995"/>
          </a:xfrm>
          <a:prstGeom prst="rect">
            <a:avLst/>
          </a:prstGeom>
          <a:noFill/>
        </p:spPr>
        <p:txBody>
          <a:bodyPr wrap="square" rtlCol="0">
            <a:spAutoFit/>
          </a:bodyPr>
          <a:lstStyle/>
          <a:p>
            <a:pPr lvl="1"/>
            <a:r>
              <a:rPr lang="fr-FR" sz="1200">
                <a:solidFill>
                  <a:schemeClr val="accent2"/>
                </a:solidFill>
              </a:rPr>
              <a:t>Nouveaux items à remplir selon la situation de l’étudiant</a:t>
            </a:r>
          </a:p>
          <a:p>
            <a:pPr lvl="1"/>
            <a:r>
              <a:rPr lang="fr-FR" sz="1200">
                <a:solidFill>
                  <a:schemeClr val="accent2"/>
                </a:solidFill>
              </a:rPr>
              <a:t>Date de décès des parents</a:t>
            </a:r>
          </a:p>
          <a:p>
            <a:pPr lvl="1"/>
            <a:r>
              <a:rPr lang="fr-FR" sz="1200">
                <a:solidFill>
                  <a:schemeClr val="accent2"/>
                </a:solidFill>
              </a:rPr>
              <a:t>Date de séparation/divorce des parents</a:t>
            </a:r>
          </a:p>
          <a:p>
            <a:endParaRPr lang="fr-FR" sz="1200">
              <a:solidFill>
                <a:schemeClr val="accent2"/>
              </a:solidFill>
            </a:endParaRPr>
          </a:p>
          <a:p>
            <a:r>
              <a:rPr lang="fr-FR" sz="1200">
                <a:solidFill>
                  <a:schemeClr val="accent2"/>
                </a:solidFill>
              </a:rPr>
              <a:t>L’étudiant doit saisir les informations</a:t>
            </a:r>
          </a:p>
          <a:p>
            <a:r>
              <a:rPr lang="fr-FR" sz="1200">
                <a:solidFill>
                  <a:schemeClr val="accent2"/>
                </a:solidFill>
              </a:rPr>
              <a:t>au format </a:t>
            </a:r>
            <a:r>
              <a:rPr lang="fr-FR" sz="1200" err="1">
                <a:solidFill>
                  <a:schemeClr val="accent2"/>
                </a:solidFill>
              </a:rPr>
              <a:t>aaaa</a:t>
            </a:r>
            <a:r>
              <a:rPr lang="fr-FR" sz="1200">
                <a:solidFill>
                  <a:schemeClr val="accent2"/>
                </a:solidFill>
              </a:rPr>
              <a:t>-mm-</a:t>
            </a:r>
            <a:r>
              <a:rPr lang="fr-FR" sz="1200" err="1">
                <a:solidFill>
                  <a:schemeClr val="accent2"/>
                </a:solidFill>
              </a:rPr>
              <a:t>jj</a:t>
            </a:r>
            <a:endParaRPr lang="fr-FR" sz="1200">
              <a:solidFill>
                <a:schemeClr val="accent2"/>
              </a:solidFill>
            </a:endParaRPr>
          </a:p>
        </p:txBody>
      </p:sp>
      <p:sp>
        <p:nvSpPr>
          <p:cNvPr id="17" name="Rectangle 16">
            <a:extLst>
              <a:ext uri="{FF2B5EF4-FFF2-40B4-BE49-F238E27FC236}">
                <a16:creationId xmlns:a16="http://schemas.microsoft.com/office/drawing/2014/main" id="{203DF408-3A07-1743-85BB-FBF0231EE907}"/>
              </a:ext>
            </a:extLst>
          </p:cNvPr>
          <p:cNvSpPr/>
          <p:nvPr/>
        </p:nvSpPr>
        <p:spPr>
          <a:xfrm>
            <a:off x="4279392" y="4864608"/>
            <a:ext cx="466344" cy="1371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161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03D3A1FF-929E-5E49-BBB1-8318ADF755C2}"/>
              </a:ext>
            </a:extLst>
          </p:cNvPr>
          <p:cNvPicPr>
            <a:picLocks noChangeAspect="1"/>
          </p:cNvPicPr>
          <p:nvPr/>
        </p:nvPicPr>
        <p:blipFill>
          <a:blip r:embed="rId2"/>
          <a:stretch>
            <a:fillRect/>
          </a:stretch>
        </p:blipFill>
        <p:spPr>
          <a:xfrm>
            <a:off x="248117" y="2139696"/>
            <a:ext cx="8527584" cy="2652591"/>
          </a:xfrm>
          <a:prstGeom prst="rect">
            <a:avLst/>
          </a:prstGeom>
        </p:spPr>
      </p:pic>
    </p:spTree>
    <p:extLst>
      <p:ext uri="{BB962C8B-B14F-4D97-AF65-F5344CB8AC3E}">
        <p14:creationId xmlns:p14="http://schemas.microsoft.com/office/powerpoint/2010/main" val="181460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descr="Une image contenant texte&#10;&#10;Description générée automatiquement">
            <a:extLst>
              <a:ext uri="{FF2B5EF4-FFF2-40B4-BE49-F238E27FC236}">
                <a16:creationId xmlns:a16="http://schemas.microsoft.com/office/drawing/2014/main" id="{06CE5058-34BD-9043-A410-5338A143F6FE}"/>
              </a:ext>
            </a:extLst>
          </p:cNvPr>
          <p:cNvPicPr>
            <a:picLocks noChangeAspect="1"/>
          </p:cNvPicPr>
          <p:nvPr/>
        </p:nvPicPr>
        <p:blipFill>
          <a:blip r:embed="rId2"/>
          <a:stretch>
            <a:fillRect/>
          </a:stretch>
        </p:blipFill>
        <p:spPr>
          <a:xfrm>
            <a:off x="0" y="1785072"/>
            <a:ext cx="9144000" cy="3287855"/>
          </a:xfrm>
          <a:prstGeom prst="rect">
            <a:avLst/>
          </a:prstGeom>
        </p:spPr>
      </p:pic>
    </p:spTree>
    <p:extLst>
      <p:ext uri="{BB962C8B-B14F-4D97-AF65-F5344CB8AC3E}">
        <p14:creationId xmlns:p14="http://schemas.microsoft.com/office/powerpoint/2010/main" val="60378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AA2EB5EA-8FA9-3F49-A2DE-2BFFE83E6F79}"/>
              </a:ext>
            </a:extLst>
          </p:cNvPr>
          <p:cNvPicPr>
            <a:picLocks noChangeAspect="1"/>
          </p:cNvPicPr>
          <p:nvPr/>
        </p:nvPicPr>
        <p:blipFill>
          <a:blip r:embed="rId2"/>
          <a:stretch>
            <a:fillRect/>
          </a:stretch>
        </p:blipFill>
        <p:spPr>
          <a:xfrm>
            <a:off x="1460460" y="1280160"/>
            <a:ext cx="4638588" cy="5577840"/>
          </a:xfrm>
          <a:prstGeom prst="rect">
            <a:avLst/>
          </a:prstGeom>
        </p:spPr>
      </p:pic>
      <p:cxnSp>
        <p:nvCxnSpPr>
          <p:cNvPr id="7" name="Connecteur droit avec flèche 6">
            <a:extLst>
              <a:ext uri="{FF2B5EF4-FFF2-40B4-BE49-F238E27FC236}">
                <a16:creationId xmlns:a16="http://schemas.microsoft.com/office/drawing/2014/main" id="{0132A4B0-13D4-3C4A-8092-D77D64D6D7F3}"/>
              </a:ext>
            </a:extLst>
          </p:cNvPr>
          <p:cNvCxnSpPr>
            <a:cxnSpLocks/>
          </p:cNvCxnSpPr>
          <p:nvPr/>
        </p:nvCxnSpPr>
        <p:spPr>
          <a:xfrm flipH="1">
            <a:off x="6099048" y="2002536"/>
            <a:ext cx="3017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4E1A3B8B-25B7-384E-A37E-6FDC4B1F60E7}"/>
              </a:ext>
            </a:extLst>
          </p:cNvPr>
          <p:cNvSpPr txBox="1"/>
          <p:nvPr/>
        </p:nvSpPr>
        <p:spPr>
          <a:xfrm>
            <a:off x="6400800" y="1872806"/>
            <a:ext cx="2237740" cy="246221"/>
          </a:xfrm>
          <a:prstGeom prst="rect">
            <a:avLst/>
          </a:prstGeom>
          <a:noFill/>
        </p:spPr>
        <p:txBody>
          <a:bodyPr wrap="square" rtlCol="0">
            <a:spAutoFit/>
          </a:bodyPr>
          <a:lstStyle/>
          <a:p>
            <a:r>
              <a:rPr lang="fr-FR" sz="1000">
                <a:solidFill>
                  <a:schemeClr val="accent2"/>
                </a:solidFill>
              </a:rPr>
              <a:t>Adresse récupérée via MSE</a:t>
            </a:r>
          </a:p>
        </p:txBody>
      </p:sp>
      <p:cxnSp>
        <p:nvCxnSpPr>
          <p:cNvPr id="11" name="Connecteur droit avec flèche 10">
            <a:extLst>
              <a:ext uri="{FF2B5EF4-FFF2-40B4-BE49-F238E27FC236}">
                <a16:creationId xmlns:a16="http://schemas.microsoft.com/office/drawing/2014/main" id="{261A41D6-B95F-6A4A-9C86-67AAA75285CF}"/>
              </a:ext>
            </a:extLst>
          </p:cNvPr>
          <p:cNvCxnSpPr>
            <a:cxnSpLocks/>
          </p:cNvCxnSpPr>
          <p:nvPr/>
        </p:nvCxnSpPr>
        <p:spPr>
          <a:xfrm flipH="1">
            <a:off x="2542032" y="5157216"/>
            <a:ext cx="3858768" cy="1097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0D04289E-D2D5-274F-8169-57CCEB256080}"/>
              </a:ext>
            </a:extLst>
          </p:cNvPr>
          <p:cNvCxnSpPr>
            <a:cxnSpLocks/>
          </p:cNvCxnSpPr>
          <p:nvPr/>
        </p:nvCxnSpPr>
        <p:spPr>
          <a:xfrm flipH="1">
            <a:off x="3169920" y="5212080"/>
            <a:ext cx="3230880" cy="792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8BF0FA47-6B70-104E-90FB-1CCDC22EE600}"/>
              </a:ext>
            </a:extLst>
          </p:cNvPr>
          <p:cNvSpPr txBox="1"/>
          <p:nvPr/>
        </p:nvSpPr>
        <p:spPr>
          <a:xfrm>
            <a:off x="6400800" y="5056632"/>
            <a:ext cx="2457196" cy="954107"/>
          </a:xfrm>
          <a:prstGeom prst="rect">
            <a:avLst/>
          </a:prstGeom>
          <a:noFill/>
        </p:spPr>
        <p:txBody>
          <a:bodyPr wrap="square" rtlCol="0">
            <a:spAutoFit/>
          </a:bodyPr>
          <a:lstStyle/>
          <a:p>
            <a:pPr lvl="1"/>
            <a:r>
              <a:rPr lang="fr-FR" sz="800">
                <a:solidFill>
                  <a:schemeClr val="accent2"/>
                </a:solidFill>
              </a:rPr>
              <a:t>Nouveaux items à remplir par l’étudiant selon sa situation </a:t>
            </a:r>
          </a:p>
          <a:p>
            <a:pPr lvl="1"/>
            <a:r>
              <a:rPr lang="fr-FR" sz="800">
                <a:solidFill>
                  <a:schemeClr val="accent2"/>
                </a:solidFill>
              </a:rPr>
              <a:t>Nom et prénom des parents</a:t>
            </a:r>
          </a:p>
          <a:p>
            <a:pPr lvl="1"/>
            <a:r>
              <a:rPr lang="fr-FR" sz="800">
                <a:solidFill>
                  <a:schemeClr val="accent2"/>
                </a:solidFill>
              </a:rPr>
              <a:t>Date de remariage des parents avec le nom et prénom du nouveau conjoint</a:t>
            </a:r>
          </a:p>
          <a:p>
            <a:endParaRPr lang="fr-FR" sz="800"/>
          </a:p>
          <a:p>
            <a:endParaRPr lang="fr-FR" sz="800"/>
          </a:p>
        </p:txBody>
      </p:sp>
    </p:spTree>
    <p:extLst>
      <p:ext uri="{BB962C8B-B14F-4D97-AF65-F5344CB8AC3E}">
        <p14:creationId xmlns:p14="http://schemas.microsoft.com/office/powerpoint/2010/main" val="150170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AC5D82A-E085-964F-8D51-F2E6C12453F6}"/>
              </a:ext>
            </a:extLst>
          </p:cNvPr>
          <p:cNvSpPr txBox="1"/>
          <p:nvPr/>
        </p:nvSpPr>
        <p:spPr>
          <a:xfrm>
            <a:off x="1888434" y="6520069"/>
            <a:ext cx="7295322" cy="246221"/>
          </a:xfrm>
          <a:prstGeom prst="rect">
            <a:avLst/>
          </a:prstGeom>
          <a:noFill/>
        </p:spPr>
        <p:txBody>
          <a:bodyPr wrap="square" rtlCol="0">
            <a:spAutoFit/>
          </a:bodyPr>
          <a:lstStyle/>
          <a:p>
            <a:r>
              <a:rPr lang="fr-FR" sz="1000"/>
              <a:t>https://</a:t>
            </a:r>
            <a:r>
              <a:rPr lang="fr-FR" sz="1000" err="1"/>
              <a:t>www.etudiant.gouv.fr</a:t>
            </a:r>
            <a:r>
              <a:rPr lang="fr-FR" sz="1000"/>
              <a:t>/</a:t>
            </a:r>
            <a:r>
              <a:rPr lang="fr-FR" sz="1000" err="1"/>
              <a:t>fr</a:t>
            </a:r>
            <a:r>
              <a:rPr lang="fr-FR" sz="1000"/>
              <a:t>/bourse-et-logement-constituez-votre-dossier-social-</a:t>
            </a:r>
            <a:r>
              <a:rPr lang="fr-FR" sz="1000" err="1"/>
              <a:t>etudiant</a:t>
            </a:r>
            <a:r>
              <a:rPr lang="fr-FR" sz="1000"/>
              <a:t>-</a:t>
            </a:r>
            <a:r>
              <a:rPr lang="fr-FR" sz="1000" err="1"/>
              <a:t>dse</a:t>
            </a:r>
            <a:endParaRPr lang="fr-FR" sz="1000"/>
          </a:p>
        </p:txBody>
      </p:sp>
      <p:pic>
        <p:nvPicPr>
          <p:cNvPr id="8" name="Image 7">
            <a:extLst>
              <a:ext uri="{FF2B5EF4-FFF2-40B4-BE49-F238E27FC236}">
                <a16:creationId xmlns:a16="http://schemas.microsoft.com/office/drawing/2014/main" id="{ED203F76-3F09-C340-9968-5A2D0FBC7E49}"/>
              </a:ext>
            </a:extLst>
          </p:cNvPr>
          <p:cNvPicPr>
            <a:picLocks noChangeAspect="1"/>
          </p:cNvPicPr>
          <p:nvPr/>
        </p:nvPicPr>
        <p:blipFill>
          <a:blip r:embed="rId2"/>
          <a:stretch>
            <a:fillRect/>
          </a:stretch>
        </p:blipFill>
        <p:spPr>
          <a:xfrm>
            <a:off x="2064147" y="347320"/>
            <a:ext cx="5678772" cy="6466476"/>
          </a:xfrm>
          <a:prstGeom prst="rect">
            <a:avLst/>
          </a:prstGeom>
        </p:spPr>
      </p:pic>
    </p:spTree>
    <p:extLst>
      <p:ext uri="{BB962C8B-B14F-4D97-AF65-F5344CB8AC3E}">
        <p14:creationId xmlns:p14="http://schemas.microsoft.com/office/powerpoint/2010/main" val="88574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descr="Une image contenant texte&#10;&#10;Description générée automatiquement">
            <a:extLst>
              <a:ext uri="{FF2B5EF4-FFF2-40B4-BE49-F238E27FC236}">
                <a16:creationId xmlns:a16="http://schemas.microsoft.com/office/drawing/2014/main" id="{09E2C4E1-60E3-7949-91B2-7737237D3F1F}"/>
              </a:ext>
            </a:extLst>
          </p:cNvPr>
          <p:cNvPicPr>
            <a:picLocks noChangeAspect="1"/>
          </p:cNvPicPr>
          <p:nvPr/>
        </p:nvPicPr>
        <p:blipFill>
          <a:blip r:embed="rId2"/>
          <a:stretch>
            <a:fillRect/>
          </a:stretch>
        </p:blipFill>
        <p:spPr>
          <a:xfrm>
            <a:off x="1760192" y="1162260"/>
            <a:ext cx="6803164" cy="2479443"/>
          </a:xfrm>
          <a:prstGeom prst="rect">
            <a:avLst/>
          </a:prstGeom>
        </p:spPr>
      </p:pic>
      <p:sp>
        <p:nvSpPr>
          <p:cNvPr id="6" name="ZoneTexte 5">
            <a:extLst>
              <a:ext uri="{FF2B5EF4-FFF2-40B4-BE49-F238E27FC236}">
                <a16:creationId xmlns:a16="http://schemas.microsoft.com/office/drawing/2014/main" id="{F2647ED1-DBDD-7B40-85A9-7BE7C3D8CCEA}"/>
              </a:ext>
            </a:extLst>
          </p:cNvPr>
          <p:cNvSpPr txBox="1"/>
          <p:nvPr/>
        </p:nvSpPr>
        <p:spPr>
          <a:xfrm>
            <a:off x="308356" y="3511087"/>
            <a:ext cx="8255000" cy="646331"/>
          </a:xfrm>
          <a:prstGeom prst="rect">
            <a:avLst/>
          </a:prstGeom>
          <a:noFill/>
        </p:spPr>
        <p:txBody>
          <a:bodyPr wrap="square" rtlCol="0">
            <a:spAutoFit/>
          </a:bodyPr>
          <a:lstStyle/>
          <a:p>
            <a:r>
              <a:rPr lang="fr-FR"/>
              <a:t>Cas des familles un seul avis fiscal : saisie du numéro fiscal et de la référence de l’avis</a:t>
            </a:r>
          </a:p>
          <a:p>
            <a:r>
              <a:rPr lang="fr-FR">
                <a:solidFill>
                  <a:schemeClr val="accent1"/>
                </a:solidFill>
              </a:rPr>
              <a:t>3 </a:t>
            </a:r>
            <a:r>
              <a:rPr lang="fr-FR"/>
              <a:t>tentatives possibles </a:t>
            </a:r>
          </a:p>
        </p:txBody>
      </p:sp>
      <p:pic>
        <p:nvPicPr>
          <p:cNvPr id="10" name="Image 9">
            <a:extLst>
              <a:ext uri="{FF2B5EF4-FFF2-40B4-BE49-F238E27FC236}">
                <a16:creationId xmlns:a16="http://schemas.microsoft.com/office/drawing/2014/main" id="{7DE578A8-AE3D-4047-9A7F-D5806AF39827}"/>
              </a:ext>
            </a:extLst>
          </p:cNvPr>
          <p:cNvPicPr>
            <a:picLocks noChangeAspect="1"/>
          </p:cNvPicPr>
          <p:nvPr/>
        </p:nvPicPr>
        <p:blipFill>
          <a:blip r:embed="rId3"/>
          <a:stretch>
            <a:fillRect/>
          </a:stretch>
        </p:blipFill>
        <p:spPr>
          <a:xfrm>
            <a:off x="308356" y="5348885"/>
            <a:ext cx="5534660" cy="723050"/>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A22BA878-3222-9C40-83A2-BE5EB70BD4F9}"/>
              </a:ext>
            </a:extLst>
          </p:cNvPr>
          <p:cNvPicPr>
            <a:picLocks noChangeAspect="1"/>
          </p:cNvPicPr>
          <p:nvPr/>
        </p:nvPicPr>
        <p:blipFill>
          <a:blip r:embed="rId4"/>
          <a:stretch>
            <a:fillRect/>
          </a:stretch>
        </p:blipFill>
        <p:spPr>
          <a:xfrm>
            <a:off x="308356" y="4157418"/>
            <a:ext cx="5534660" cy="710989"/>
          </a:xfrm>
          <a:prstGeom prst="rect">
            <a:avLst/>
          </a:prstGeom>
        </p:spPr>
      </p:pic>
      <p:sp>
        <p:nvSpPr>
          <p:cNvPr id="15" name="ZoneTexte 14">
            <a:extLst>
              <a:ext uri="{FF2B5EF4-FFF2-40B4-BE49-F238E27FC236}">
                <a16:creationId xmlns:a16="http://schemas.microsoft.com/office/drawing/2014/main" id="{4013124E-84FB-E94C-9AB9-07CF91CDA192}"/>
              </a:ext>
            </a:extLst>
          </p:cNvPr>
          <p:cNvSpPr txBox="1"/>
          <p:nvPr/>
        </p:nvSpPr>
        <p:spPr>
          <a:xfrm>
            <a:off x="521208" y="4868407"/>
            <a:ext cx="5833872" cy="369332"/>
          </a:xfrm>
          <a:prstGeom prst="rect">
            <a:avLst/>
          </a:prstGeom>
          <a:noFill/>
        </p:spPr>
        <p:txBody>
          <a:bodyPr wrap="square" rtlCol="0">
            <a:spAutoFit/>
          </a:bodyPr>
          <a:lstStyle/>
          <a:p>
            <a:r>
              <a:rPr lang="fr-FR"/>
              <a:t>En cas d’impossibilité ou de 3 tentatives infructueuses </a:t>
            </a:r>
          </a:p>
        </p:txBody>
      </p:sp>
    </p:spTree>
    <p:extLst>
      <p:ext uri="{BB962C8B-B14F-4D97-AF65-F5344CB8AC3E}">
        <p14:creationId xmlns:p14="http://schemas.microsoft.com/office/powerpoint/2010/main" val="149710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DD18D9D2-FF62-8C43-9F42-500EEE16BCC7}"/>
              </a:ext>
            </a:extLst>
          </p:cNvPr>
          <p:cNvPicPr>
            <a:picLocks noChangeAspect="1"/>
          </p:cNvPicPr>
          <p:nvPr/>
        </p:nvPicPr>
        <p:blipFill>
          <a:blip r:embed="rId2"/>
          <a:stretch>
            <a:fillRect/>
          </a:stretch>
        </p:blipFill>
        <p:spPr>
          <a:xfrm>
            <a:off x="479583" y="1671638"/>
            <a:ext cx="8296117" cy="3727681"/>
          </a:xfrm>
          <a:prstGeom prst="rect">
            <a:avLst/>
          </a:prstGeom>
        </p:spPr>
      </p:pic>
      <p:sp>
        <p:nvSpPr>
          <p:cNvPr id="7" name="ZoneTexte 6">
            <a:extLst>
              <a:ext uri="{FF2B5EF4-FFF2-40B4-BE49-F238E27FC236}">
                <a16:creationId xmlns:a16="http://schemas.microsoft.com/office/drawing/2014/main" id="{0E42BEE6-752C-B147-A7FA-C4BF37BE1832}"/>
              </a:ext>
            </a:extLst>
          </p:cNvPr>
          <p:cNvSpPr txBox="1"/>
          <p:nvPr/>
        </p:nvSpPr>
        <p:spPr>
          <a:xfrm>
            <a:off x="2699576" y="5522976"/>
            <a:ext cx="6181344" cy="369332"/>
          </a:xfrm>
          <a:prstGeom prst="rect">
            <a:avLst/>
          </a:prstGeom>
          <a:noFill/>
        </p:spPr>
        <p:txBody>
          <a:bodyPr wrap="square" rtlCol="0">
            <a:spAutoFit/>
          </a:bodyPr>
          <a:lstStyle/>
          <a:p>
            <a:r>
              <a:rPr lang="fr-FR"/>
              <a:t>Saisie manuelle des revenus</a:t>
            </a:r>
          </a:p>
        </p:txBody>
      </p:sp>
    </p:spTree>
    <p:extLst>
      <p:ext uri="{BB962C8B-B14F-4D97-AF65-F5344CB8AC3E}">
        <p14:creationId xmlns:p14="http://schemas.microsoft.com/office/powerpoint/2010/main" val="130723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a:extLst>
              <a:ext uri="{FF2B5EF4-FFF2-40B4-BE49-F238E27FC236}">
                <a16:creationId xmlns:a16="http://schemas.microsoft.com/office/drawing/2014/main" id="{722A01D6-CB54-9E4B-A223-E5DB65354AE6}"/>
              </a:ext>
            </a:extLst>
          </p:cNvPr>
          <p:cNvPicPr>
            <a:picLocks noChangeAspect="1"/>
          </p:cNvPicPr>
          <p:nvPr/>
        </p:nvPicPr>
        <p:blipFill>
          <a:blip r:embed="rId2"/>
          <a:stretch>
            <a:fillRect/>
          </a:stretch>
        </p:blipFill>
        <p:spPr>
          <a:xfrm>
            <a:off x="1417547" y="1298448"/>
            <a:ext cx="6766333" cy="4261104"/>
          </a:xfrm>
          <a:prstGeom prst="rect">
            <a:avLst/>
          </a:prstGeom>
        </p:spPr>
      </p:pic>
      <p:sp>
        <p:nvSpPr>
          <p:cNvPr id="6" name="ZoneTexte 5">
            <a:extLst>
              <a:ext uri="{FF2B5EF4-FFF2-40B4-BE49-F238E27FC236}">
                <a16:creationId xmlns:a16="http://schemas.microsoft.com/office/drawing/2014/main" id="{CD62C66C-F38E-BD41-88C5-303B2833CF94}"/>
              </a:ext>
            </a:extLst>
          </p:cNvPr>
          <p:cNvSpPr txBox="1"/>
          <p:nvPr/>
        </p:nvSpPr>
        <p:spPr>
          <a:xfrm>
            <a:off x="3646329" y="5733288"/>
            <a:ext cx="1851341" cy="369332"/>
          </a:xfrm>
          <a:prstGeom prst="rect">
            <a:avLst/>
          </a:prstGeom>
          <a:noFill/>
        </p:spPr>
        <p:txBody>
          <a:bodyPr wrap="none" rtlCol="0">
            <a:spAutoFit/>
          </a:bodyPr>
          <a:lstStyle/>
          <a:p>
            <a:r>
              <a:rPr lang="fr-FR"/>
              <a:t>Saisie de la fratrie </a:t>
            </a:r>
          </a:p>
        </p:txBody>
      </p:sp>
    </p:spTree>
    <p:extLst>
      <p:ext uri="{BB962C8B-B14F-4D97-AF65-F5344CB8AC3E}">
        <p14:creationId xmlns:p14="http://schemas.microsoft.com/office/powerpoint/2010/main" val="366410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FBFC6694-1B1D-F541-BF06-CD0123D327A8}"/>
              </a:ext>
            </a:extLst>
          </p:cNvPr>
          <p:cNvPicPr>
            <a:picLocks noChangeAspect="1"/>
          </p:cNvPicPr>
          <p:nvPr/>
        </p:nvPicPr>
        <p:blipFill>
          <a:blip r:embed="rId2"/>
          <a:stretch>
            <a:fillRect/>
          </a:stretch>
        </p:blipFill>
        <p:spPr>
          <a:xfrm>
            <a:off x="1159256" y="1627632"/>
            <a:ext cx="6796024" cy="3602736"/>
          </a:xfrm>
          <a:prstGeom prst="rect">
            <a:avLst/>
          </a:prstGeom>
        </p:spPr>
      </p:pic>
    </p:spTree>
    <p:extLst>
      <p:ext uri="{BB962C8B-B14F-4D97-AF65-F5344CB8AC3E}">
        <p14:creationId xmlns:p14="http://schemas.microsoft.com/office/powerpoint/2010/main" val="137998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a:extLst>
              <a:ext uri="{FF2B5EF4-FFF2-40B4-BE49-F238E27FC236}">
                <a16:creationId xmlns:a16="http://schemas.microsoft.com/office/drawing/2014/main" id="{7BB384C3-E36F-0844-A74E-742C2B7B07A8}"/>
              </a:ext>
            </a:extLst>
          </p:cNvPr>
          <p:cNvPicPr>
            <a:picLocks noChangeAspect="1"/>
          </p:cNvPicPr>
          <p:nvPr/>
        </p:nvPicPr>
        <p:blipFill>
          <a:blip r:embed="rId2"/>
          <a:stretch>
            <a:fillRect/>
          </a:stretch>
        </p:blipFill>
        <p:spPr>
          <a:xfrm>
            <a:off x="0" y="1557738"/>
            <a:ext cx="9144000" cy="3742523"/>
          </a:xfrm>
          <a:prstGeom prst="rect">
            <a:avLst/>
          </a:prstGeom>
        </p:spPr>
      </p:pic>
    </p:spTree>
    <p:extLst>
      <p:ext uri="{BB962C8B-B14F-4D97-AF65-F5344CB8AC3E}">
        <p14:creationId xmlns:p14="http://schemas.microsoft.com/office/powerpoint/2010/main" val="373405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a:extLst>
              <a:ext uri="{FF2B5EF4-FFF2-40B4-BE49-F238E27FC236}">
                <a16:creationId xmlns:a16="http://schemas.microsoft.com/office/drawing/2014/main" id="{365D130F-9712-BF40-9BBC-B71513DAED60}"/>
              </a:ext>
            </a:extLst>
          </p:cNvPr>
          <p:cNvPicPr>
            <a:picLocks noChangeAspect="1"/>
          </p:cNvPicPr>
          <p:nvPr/>
        </p:nvPicPr>
        <p:blipFill>
          <a:blip r:embed="rId2"/>
          <a:stretch>
            <a:fillRect/>
          </a:stretch>
        </p:blipFill>
        <p:spPr>
          <a:xfrm>
            <a:off x="0" y="1556602"/>
            <a:ext cx="9144000" cy="5152972"/>
          </a:xfrm>
          <a:prstGeom prst="rect">
            <a:avLst/>
          </a:prstGeom>
        </p:spPr>
      </p:pic>
    </p:spTree>
    <p:extLst>
      <p:ext uri="{BB962C8B-B14F-4D97-AF65-F5344CB8AC3E}">
        <p14:creationId xmlns:p14="http://schemas.microsoft.com/office/powerpoint/2010/main" val="214288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E5542612-9665-1844-8299-99095B3C3B76}"/>
              </a:ext>
            </a:extLst>
          </p:cNvPr>
          <p:cNvPicPr>
            <a:picLocks noChangeAspect="1"/>
          </p:cNvPicPr>
          <p:nvPr/>
        </p:nvPicPr>
        <p:blipFill>
          <a:blip r:embed="rId2"/>
          <a:stretch>
            <a:fillRect/>
          </a:stretch>
        </p:blipFill>
        <p:spPr>
          <a:xfrm>
            <a:off x="0" y="1616987"/>
            <a:ext cx="9144000" cy="3624026"/>
          </a:xfrm>
          <a:prstGeom prst="rect">
            <a:avLst/>
          </a:prstGeom>
        </p:spPr>
      </p:pic>
    </p:spTree>
    <p:extLst>
      <p:ext uri="{BB962C8B-B14F-4D97-AF65-F5344CB8AC3E}">
        <p14:creationId xmlns:p14="http://schemas.microsoft.com/office/powerpoint/2010/main" val="384596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3" name="Image 2" descr="Une image contenant texte&#10;&#10;Description générée automatiquement">
            <a:extLst>
              <a:ext uri="{FF2B5EF4-FFF2-40B4-BE49-F238E27FC236}">
                <a16:creationId xmlns:a16="http://schemas.microsoft.com/office/drawing/2014/main" id="{F5911B3E-0BDB-7A4A-BB0A-120B71C3D002}"/>
              </a:ext>
            </a:extLst>
          </p:cNvPr>
          <p:cNvPicPr>
            <a:picLocks noChangeAspect="1"/>
          </p:cNvPicPr>
          <p:nvPr/>
        </p:nvPicPr>
        <p:blipFill>
          <a:blip r:embed="rId2"/>
          <a:stretch>
            <a:fillRect/>
          </a:stretch>
        </p:blipFill>
        <p:spPr>
          <a:xfrm>
            <a:off x="0" y="1798909"/>
            <a:ext cx="9144000" cy="3753958"/>
          </a:xfrm>
          <a:prstGeom prst="rect">
            <a:avLst/>
          </a:prstGeom>
        </p:spPr>
      </p:pic>
      <p:cxnSp>
        <p:nvCxnSpPr>
          <p:cNvPr id="7" name="Connecteur droit avec flèche 6">
            <a:extLst>
              <a:ext uri="{FF2B5EF4-FFF2-40B4-BE49-F238E27FC236}">
                <a16:creationId xmlns:a16="http://schemas.microsoft.com/office/drawing/2014/main" id="{D237B781-8C16-404F-9649-B8CF3C2768CA}"/>
              </a:ext>
            </a:extLst>
          </p:cNvPr>
          <p:cNvCxnSpPr>
            <a:cxnSpLocks/>
          </p:cNvCxnSpPr>
          <p:nvPr/>
        </p:nvCxnSpPr>
        <p:spPr>
          <a:xfrm flipH="1" flipV="1">
            <a:off x="2267712" y="3548207"/>
            <a:ext cx="384048" cy="2424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D6F6EBCB-BE71-FA43-9272-47D7B3ACC3EC}"/>
              </a:ext>
            </a:extLst>
          </p:cNvPr>
          <p:cNvSpPr txBox="1"/>
          <p:nvPr/>
        </p:nvSpPr>
        <p:spPr>
          <a:xfrm>
            <a:off x="512064" y="5888736"/>
            <a:ext cx="8263636" cy="369332"/>
          </a:xfrm>
          <a:prstGeom prst="rect">
            <a:avLst/>
          </a:prstGeom>
          <a:noFill/>
        </p:spPr>
        <p:txBody>
          <a:bodyPr wrap="square" rtlCol="0">
            <a:spAutoFit/>
          </a:bodyPr>
          <a:lstStyle/>
          <a:p>
            <a:pPr>
              <a:lnSpc>
                <a:spcPct val="100000"/>
              </a:lnSpc>
            </a:pPr>
            <a:r>
              <a:rPr lang="fr-FR" sz="1800">
                <a:solidFill>
                  <a:schemeClr val="accent2"/>
                </a:solidFill>
              </a:rPr>
              <a:t>Pièces conditionnées par l’état du DSE en fonction du parcours suivi par l’étudiant</a:t>
            </a:r>
          </a:p>
        </p:txBody>
      </p:sp>
    </p:spTree>
    <p:extLst>
      <p:ext uri="{BB962C8B-B14F-4D97-AF65-F5344CB8AC3E}">
        <p14:creationId xmlns:p14="http://schemas.microsoft.com/office/powerpoint/2010/main" val="333139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graphicFrame>
        <p:nvGraphicFramePr>
          <p:cNvPr id="4" name="Tableau 3">
            <a:extLst>
              <a:ext uri="{FF2B5EF4-FFF2-40B4-BE49-F238E27FC236}">
                <a16:creationId xmlns:a16="http://schemas.microsoft.com/office/drawing/2014/main" id="{BC032DB5-A464-7349-9308-58BEB259095D}"/>
              </a:ext>
            </a:extLst>
          </p:cNvPr>
          <p:cNvGraphicFramePr>
            <a:graphicFrameLocks noGrp="1"/>
          </p:cNvGraphicFramePr>
          <p:nvPr>
            <p:extLst>
              <p:ext uri="{D42A27DB-BD31-4B8C-83A1-F6EECF244321}">
                <p14:modId xmlns:p14="http://schemas.microsoft.com/office/powerpoint/2010/main" val="537861780"/>
              </p:ext>
            </p:extLst>
          </p:nvPr>
        </p:nvGraphicFramePr>
        <p:xfrm>
          <a:off x="765973" y="1671638"/>
          <a:ext cx="3789364" cy="4338961"/>
        </p:xfrm>
        <a:graphic>
          <a:graphicData uri="http://schemas.openxmlformats.org/drawingml/2006/table">
            <a:tbl>
              <a:tblPr firstRow="1" firstCol="1" bandRow="1"/>
              <a:tblGrid>
                <a:gridCol w="1679757">
                  <a:extLst>
                    <a:ext uri="{9D8B030D-6E8A-4147-A177-3AD203B41FA5}">
                      <a16:colId xmlns:a16="http://schemas.microsoft.com/office/drawing/2014/main" val="3838330614"/>
                    </a:ext>
                  </a:extLst>
                </a:gridCol>
                <a:gridCol w="2109607">
                  <a:extLst>
                    <a:ext uri="{9D8B030D-6E8A-4147-A177-3AD203B41FA5}">
                      <a16:colId xmlns:a16="http://schemas.microsoft.com/office/drawing/2014/main" val="1126909511"/>
                    </a:ext>
                  </a:extLst>
                </a:gridCol>
              </a:tblGrid>
              <a:tr h="0">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Cas PJ</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Pièce justificative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632635838"/>
                  </a:ext>
                </a:extLst>
              </a:tr>
              <a:tr h="0">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Étranger</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Titre de séjour (TS)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659342"/>
                  </a:ext>
                </a:extLst>
              </a:tr>
              <a:tr h="0">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Réfugié</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Titre Réfugié (TR),  Attestation délivrée par l’OFPRA, carte de résident (TR)</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762067"/>
                  </a:ext>
                </a:extLst>
              </a:tr>
              <a:tr h="0">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Protection subsidiaire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Certificat (PS)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769786"/>
                  </a:ext>
                </a:extLst>
              </a:tr>
              <a:tr h="0">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ASE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Certificat (AE)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6966"/>
                  </a:ext>
                </a:extLst>
              </a:tr>
              <a:tr h="0">
                <a:tc rowSpan="2">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Orphelin indépendant fiscalement</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Acte</a:t>
                      </a:r>
                      <a:r>
                        <a:rPr lang="fr-FR" sz="1100" kern="100" baseline="0">
                          <a:effectLst/>
                          <a:latin typeface="Times New Roman" panose="02020603050405020304" pitchFamily="18" charset="0"/>
                          <a:ea typeface="Droid Sans Fallback;Times New R"/>
                          <a:cs typeface="FreeSans;Times New Roman"/>
                        </a:rPr>
                        <a:t> décès, livret de famille</a:t>
                      </a:r>
                      <a:r>
                        <a:rPr lang="fr-FR" sz="1100" kern="100">
                          <a:effectLst/>
                          <a:latin typeface="Times New Roman" panose="02020603050405020304" pitchFamily="18" charset="0"/>
                          <a:ea typeface="Droid Sans Fallback;Times New R"/>
                          <a:cs typeface="FreeSans;Times New Roman"/>
                        </a:rPr>
                        <a:t> (OH)</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243349"/>
                  </a:ext>
                </a:extLst>
              </a:tr>
              <a:tr h="0">
                <a:tc vMerge="1">
                  <a:txBody>
                    <a:bodyPr/>
                    <a:lstStyle/>
                    <a:p>
                      <a:endParaRPr lang="fr-FR"/>
                    </a:p>
                  </a:txBody>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1 AF propre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731471"/>
                  </a:ext>
                </a:extLst>
              </a:tr>
              <a:tr h="190500">
                <a:tc rowSpan="2">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Orphelin rattaché à un foyer fiscal</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Acte</a:t>
                      </a:r>
                      <a:r>
                        <a:rPr lang="fr-FR" sz="1100" kern="100" baseline="0">
                          <a:effectLst/>
                          <a:latin typeface="Times New Roman" panose="02020603050405020304" pitchFamily="18" charset="0"/>
                          <a:ea typeface="Droid Sans Fallback;Times New R"/>
                          <a:cs typeface="FreeSans;Times New Roman"/>
                        </a:rPr>
                        <a:t> décès, livret de famille</a:t>
                      </a:r>
                      <a:r>
                        <a:rPr lang="fr-FR" sz="1100" kern="100">
                          <a:effectLst/>
                          <a:latin typeface="Times New Roman" panose="02020603050405020304" pitchFamily="18" charset="0"/>
                          <a:ea typeface="Droid Sans Fallback;Times New R"/>
                          <a:cs typeface="FreeSans;Times New Roman"/>
                        </a:rPr>
                        <a:t>  (OH)</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422719"/>
                  </a:ext>
                </a:extLst>
              </a:tr>
              <a:tr h="0">
                <a:tc vMerge="1">
                  <a:txBody>
                    <a:bodyPr/>
                    <a:lstStyle/>
                    <a:p>
                      <a:endParaRPr lang="fr-FR"/>
                    </a:p>
                  </a:txBody>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Données fiscales comme pour DSE standard : soit recueil automatique (pas de pièce), soit AF du foyer.</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68692"/>
                  </a:ext>
                </a:extLst>
              </a:tr>
              <a:tr h="0">
                <a:tc rowSpan="2">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Étudiant marié, Pacsé</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1 AF propre à l’étudiant</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406634"/>
                  </a:ext>
                </a:extLst>
              </a:tr>
              <a:tr h="0">
                <a:tc vMerge="1">
                  <a:txBody>
                    <a:bodyPr/>
                    <a:lstStyle/>
                    <a:p>
                      <a:endParaRPr lang="fr-FR"/>
                    </a:p>
                  </a:txBody>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1 Justificatif  Marié Pacsé -PACS, livret de famille- (MP)</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940390"/>
                  </a:ext>
                </a:extLst>
              </a:tr>
              <a:tr h="0">
                <a:tc rowSpan="2">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Étudiant avec enfant</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1 AF propre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56873"/>
                  </a:ext>
                </a:extLst>
              </a:tr>
              <a:tr h="0">
                <a:tc vMerge="1">
                  <a:txBody>
                    <a:bodyPr/>
                    <a:lstStyle/>
                    <a:p>
                      <a:endParaRPr lang="fr-FR"/>
                    </a:p>
                  </a:txBody>
                  <a:tcPr/>
                </a:tc>
                <a:tc>
                  <a:txBody>
                    <a:bodyPr/>
                    <a:lstStyle/>
                    <a:p>
                      <a:pPr hangingPunct="0">
                        <a:lnSpc>
                          <a:spcPct val="107000"/>
                        </a:lnSpc>
                        <a:spcAft>
                          <a:spcPts val="0"/>
                        </a:spcAft>
                      </a:pPr>
                      <a:r>
                        <a:rPr lang="fr-FR" sz="1100" kern="100">
                          <a:effectLst/>
                          <a:latin typeface="Times New Roman" panose="02020603050405020304" pitchFamily="18" charset="0"/>
                          <a:ea typeface="Droid Sans Fallback;Times New R"/>
                          <a:cs typeface="FreeSans;Times New Roman"/>
                        </a:rPr>
                        <a:t>Extrait livret de famille, acte de naissance - Justificatif étudiant avec enfant (EE)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508696"/>
                  </a:ext>
                </a:extLst>
              </a:tr>
            </a:tbl>
          </a:graphicData>
        </a:graphic>
      </p:graphicFrame>
      <p:graphicFrame>
        <p:nvGraphicFramePr>
          <p:cNvPr id="6" name="Tableau 5">
            <a:extLst>
              <a:ext uri="{FF2B5EF4-FFF2-40B4-BE49-F238E27FC236}">
                <a16:creationId xmlns:a16="http://schemas.microsoft.com/office/drawing/2014/main" id="{A1032AC3-BF28-F44F-BF25-9FE9AA1FA9F7}"/>
              </a:ext>
            </a:extLst>
          </p:cNvPr>
          <p:cNvGraphicFramePr>
            <a:graphicFrameLocks noGrp="1"/>
          </p:cNvGraphicFramePr>
          <p:nvPr>
            <p:extLst>
              <p:ext uri="{D42A27DB-BD31-4B8C-83A1-F6EECF244321}">
                <p14:modId xmlns:p14="http://schemas.microsoft.com/office/powerpoint/2010/main" val="4077059201"/>
              </p:ext>
            </p:extLst>
          </p:nvPr>
        </p:nvGraphicFramePr>
        <p:xfrm>
          <a:off x="4572000" y="1671638"/>
          <a:ext cx="3789364" cy="4338129"/>
        </p:xfrm>
        <a:graphic>
          <a:graphicData uri="http://schemas.openxmlformats.org/drawingml/2006/table">
            <a:tbl>
              <a:tblPr firstRow="1" firstCol="1" bandRow="1"/>
              <a:tblGrid>
                <a:gridCol w="1894682">
                  <a:extLst>
                    <a:ext uri="{9D8B030D-6E8A-4147-A177-3AD203B41FA5}">
                      <a16:colId xmlns:a16="http://schemas.microsoft.com/office/drawing/2014/main" val="3477820947"/>
                    </a:ext>
                  </a:extLst>
                </a:gridCol>
                <a:gridCol w="1894682">
                  <a:extLst>
                    <a:ext uri="{9D8B030D-6E8A-4147-A177-3AD203B41FA5}">
                      <a16:colId xmlns:a16="http://schemas.microsoft.com/office/drawing/2014/main" val="4130828139"/>
                    </a:ext>
                  </a:extLst>
                </a:gridCol>
              </a:tblGrid>
              <a:tr h="260253">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Cas PJ</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Pièce justificative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39136812"/>
                  </a:ext>
                </a:extLst>
              </a:tr>
              <a:tr h="462038">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Parents mariés, pacsé, veuf +</a:t>
                      </a:r>
                    </a:p>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SVAIR sans succès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1 AF du foyer</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232840"/>
                  </a:ext>
                </a:extLst>
              </a:tr>
              <a:tr h="270728">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Veuf(ve)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Certificat de décès (DC)</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738857"/>
                  </a:ext>
                </a:extLst>
              </a:tr>
              <a:tr h="270728">
                <a:tc rowSpan="2">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Divorcés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2 AF</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146320"/>
                  </a:ext>
                </a:extLst>
              </a:tr>
              <a:tr h="462038">
                <a:tc vMerge="1">
                  <a:txBody>
                    <a:bodyPr/>
                    <a:lstStyle/>
                    <a:p>
                      <a:endParaRPr lang="fr-FR"/>
                    </a:p>
                  </a:txBody>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Extrait jugement de divorce (JD)</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86981"/>
                  </a:ext>
                </a:extLst>
              </a:tr>
              <a:tr h="270728">
                <a:tc rowSpan="2">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Séparés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2 AF</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456685"/>
                  </a:ext>
                </a:extLst>
              </a:tr>
              <a:tr h="270728">
                <a:tc vMerge="1">
                  <a:txBody>
                    <a:bodyPr/>
                    <a:lstStyle/>
                    <a:p>
                      <a:endParaRPr lang="fr-FR"/>
                    </a:p>
                  </a:txBody>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Acte séparation (AS)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832688"/>
                  </a:ext>
                </a:extLst>
              </a:tr>
              <a:tr h="270728">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Concubins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2 AF</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4597"/>
                  </a:ext>
                </a:extLst>
              </a:tr>
              <a:tr h="270728">
                <a:tc rowSpan="2">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Célibataires (parent isolé)</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1 AF</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404074"/>
                  </a:ext>
                </a:extLst>
              </a:tr>
              <a:tr h="663823">
                <a:tc vMerge="1">
                  <a:txBody>
                    <a:bodyPr/>
                    <a:lstStyle/>
                    <a:p>
                      <a:endParaRPr lang="fr-FR"/>
                    </a:p>
                  </a:txBody>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Justificatif parent isolé (PI) (extrait livret de famille, autre)</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799434"/>
                  </a:ext>
                </a:extLst>
              </a:tr>
              <a:tr h="865609">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Dossier BFSS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Formulaire à remplir (accessible sur le site de la région Normandie)</a:t>
                      </a:r>
                    </a:p>
                    <a:p>
                      <a:pPr hangingPunct="0">
                        <a:lnSpc>
                          <a:spcPct val="107000"/>
                        </a:lnSpc>
                        <a:spcAft>
                          <a:spcPts val="0"/>
                        </a:spcAft>
                      </a:pPr>
                      <a:r>
                        <a:rPr lang="fr-FR" sz="1200" kern="100">
                          <a:effectLst/>
                          <a:latin typeface="Times New Roman" panose="02020603050405020304" pitchFamily="18" charset="0"/>
                          <a:ea typeface="Droid Sans Fallback;Times New R"/>
                          <a:cs typeface="FreeSans;Times New Roman"/>
                        </a:rPr>
                        <a:t>(FS)</a:t>
                      </a:r>
                    </a:p>
                  </a:txBody>
                  <a:tcPr marL="34290"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879796"/>
                  </a:ext>
                </a:extLst>
              </a:tr>
            </a:tbl>
          </a:graphicData>
        </a:graphic>
      </p:graphicFrame>
      <p:sp>
        <p:nvSpPr>
          <p:cNvPr id="2" name="ZoneTexte 1">
            <a:extLst>
              <a:ext uri="{FF2B5EF4-FFF2-40B4-BE49-F238E27FC236}">
                <a16:creationId xmlns:a16="http://schemas.microsoft.com/office/drawing/2014/main" id="{407457AD-C145-8942-B2C7-D8024BD7AF61}"/>
              </a:ext>
            </a:extLst>
          </p:cNvPr>
          <p:cNvSpPr txBox="1"/>
          <p:nvPr/>
        </p:nvSpPr>
        <p:spPr>
          <a:xfrm>
            <a:off x="2359152" y="6126480"/>
            <a:ext cx="4965192" cy="365760"/>
          </a:xfrm>
          <a:prstGeom prst="rect">
            <a:avLst/>
          </a:prstGeom>
          <a:noFill/>
        </p:spPr>
        <p:txBody>
          <a:bodyPr wrap="square" rtlCol="0">
            <a:spAutoFit/>
          </a:bodyPr>
          <a:lstStyle/>
          <a:p>
            <a:r>
              <a:rPr lang="fr-FR"/>
              <a:t>Pièces justificatives -DSE</a:t>
            </a:r>
          </a:p>
        </p:txBody>
      </p:sp>
    </p:spTree>
    <p:extLst>
      <p:ext uri="{BB962C8B-B14F-4D97-AF65-F5344CB8AC3E}">
        <p14:creationId xmlns:p14="http://schemas.microsoft.com/office/powerpoint/2010/main" val="3455142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4" name="Image 3" descr="Une image contenant texte&#10;&#10;Description générée automatiquement">
            <a:extLst>
              <a:ext uri="{FF2B5EF4-FFF2-40B4-BE49-F238E27FC236}">
                <a16:creationId xmlns:a16="http://schemas.microsoft.com/office/drawing/2014/main" id="{898EECCC-5C43-9643-AF18-770BC78ADA11}"/>
              </a:ext>
            </a:extLst>
          </p:cNvPr>
          <p:cNvPicPr>
            <a:picLocks noChangeAspect="1"/>
          </p:cNvPicPr>
          <p:nvPr/>
        </p:nvPicPr>
        <p:blipFill>
          <a:blip r:embed="rId2"/>
          <a:stretch>
            <a:fillRect/>
          </a:stretch>
        </p:blipFill>
        <p:spPr>
          <a:xfrm>
            <a:off x="1471169" y="1307592"/>
            <a:ext cx="7206485" cy="4487640"/>
          </a:xfrm>
          <a:prstGeom prst="rect">
            <a:avLst/>
          </a:prstGeom>
        </p:spPr>
      </p:pic>
      <p:sp>
        <p:nvSpPr>
          <p:cNvPr id="6" name="ZoneTexte 5">
            <a:extLst>
              <a:ext uri="{FF2B5EF4-FFF2-40B4-BE49-F238E27FC236}">
                <a16:creationId xmlns:a16="http://schemas.microsoft.com/office/drawing/2014/main" id="{0918C6F5-A849-9345-9E0E-0B9FCFF91383}"/>
              </a:ext>
            </a:extLst>
          </p:cNvPr>
          <p:cNvSpPr txBox="1"/>
          <p:nvPr/>
        </p:nvSpPr>
        <p:spPr>
          <a:xfrm>
            <a:off x="1586484" y="5664343"/>
            <a:ext cx="5971032" cy="246221"/>
          </a:xfrm>
          <a:prstGeom prst="rect">
            <a:avLst/>
          </a:prstGeom>
          <a:noFill/>
        </p:spPr>
        <p:txBody>
          <a:bodyPr wrap="square" rtlCol="0">
            <a:spAutoFit/>
          </a:bodyPr>
          <a:lstStyle/>
          <a:p>
            <a:r>
              <a:rPr lang="fr-FR" sz="1400">
                <a:solidFill>
                  <a:schemeClr val="accent2"/>
                </a:solidFill>
              </a:rPr>
              <a:t> loi ESSOC</a:t>
            </a:r>
          </a:p>
        </p:txBody>
      </p:sp>
      <p:cxnSp>
        <p:nvCxnSpPr>
          <p:cNvPr id="8" name="Connecteur droit avec flèche 7">
            <a:extLst>
              <a:ext uri="{FF2B5EF4-FFF2-40B4-BE49-F238E27FC236}">
                <a16:creationId xmlns:a16="http://schemas.microsoft.com/office/drawing/2014/main" id="{4EE5C6F6-4E76-874A-9E87-596B9CAC2C60}"/>
              </a:ext>
            </a:extLst>
          </p:cNvPr>
          <p:cNvCxnSpPr>
            <a:cxnSpLocks/>
          </p:cNvCxnSpPr>
          <p:nvPr/>
        </p:nvCxnSpPr>
        <p:spPr>
          <a:xfrm flipV="1">
            <a:off x="1766888" y="3941064"/>
            <a:ext cx="738568" cy="1673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E24EEAF4-19A1-B842-9128-2E0D35CE6BA1}"/>
              </a:ext>
            </a:extLst>
          </p:cNvPr>
          <p:cNvSpPr txBox="1"/>
          <p:nvPr/>
        </p:nvSpPr>
        <p:spPr>
          <a:xfrm>
            <a:off x="1380744" y="6025896"/>
            <a:ext cx="6592824" cy="369332"/>
          </a:xfrm>
          <a:prstGeom prst="rect">
            <a:avLst/>
          </a:prstGeom>
          <a:noFill/>
        </p:spPr>
        <p:txBody>
          <a:bodyPr wrap="square" rtlCol="0">
            <a:spAutoFit/>
          </a:bodyPr>
          <a:lstStyle/>
          <a:p>
            <a:r>
              <a:rPr lang="fr-FR"/>
              <a:t>Plus de fiche familiale à renvoyer par l’étudiant , ni de DSE à signer</a:t>
            </a:r>
          </a:p>
        </p:txBody>
      </p:sp>
    </p:spTree>
    <p:extLst>
      <p:ext uri="{BB962C8B-B14F-4D97-AF65-F5344CB8AC3E}">
        <p14:creationId xmlns:p14="http://schemas.microsoft.com/office/powerpoint/2010/main" val="205820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776413"/>
            <a:ext cx="7008812" cy="1096962"/>
          </a:xfrm>
        </p:spPr>
        <p:txBody>
          <a:bodyPr vert="horz" lIns="91440" tIns="45720" rIns="91440" bIns="45720" rtlCol="0" anchor="t">
            <a:normAutofit/>
          </a:bodyPr>
          <a:lstStyle/>
          <a:p>
            <a:r>
              <a:rPr lang="fr-FR" sz="1800">
                <a:effectLst/>
                <a:latin typeface="Calibri"/>
                <a:ea typeface="Calibri" panose="020F0502020204030204" pitchFamily="34" charset="0"/>
                <a:cs typeface="Times New Roman"/>
              </a:rPr>
              <a:t>Création d’un compte Mes Services Etudiant</a:t>
            </a:r>
            <a:r>
              <a:rPr lang="fr-FR" sz="1800">
                <a:latin typeface="Calibri"/>
                <a:ea typeface="Calibri" panose="020F0502020204030204" pitchFamily="34" charset="0"/>
                <a:cs typeface="Times New Roman"/>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Calibri"/>
                <a:ea typeface="Calibri" panose="020F0502020204030204" pitchFamily="34" charset="0"/>
                <a:cs typeface="Times New Roman"/>
              </a:rPr>
              <a:t>(cas d’un étudiant en terminale,</a:t>
            </a:r>
            <a:r>
              <a:rPr lang="fr-FR" sz="1800">
                <a:latin typeface="Calibri"/>
                <a:ea typeface="Calibri" panose="020F0502020204030204" pitchFamily="34" charset="0"/>
                <a:cs typeface="Times New Roman"/>
              </a:rPr>
              <a:t> </a:t>
            </a:r>
            <a:r>
              <a:rPr lang="fr-FR" sz="1800">
                <a:effectLst/>
                <a:latin typeface="Calibri"/>
                <a:ea typeface="Calibri" panose="020F0502020204030204" pitchFamily="34" charset="0"/>
                <a:cs typeface="Times New Roman"/>
              </a:rPr>
              <a:t>pas encore inscrit dans </a:t>
            </a:r>
            <a:r>
              <a:rPr lang="fr-FR" sz="1800" err="1">
                <a:effectLst/>
                <a:latin typeface="Calibri"/>
                <a:ea typeface="Calibri" panose="020F0502020204030204" pitchFamily="34" charset="0"/>
                <a:cs typeface="Times New Roman"/>
              </a:rPr>
              <a:t>Parcoursup</a:t>
            </a:r>
            <a:r>
              <a:rPr lang="fr-FR" sz="1800">
                <a:effectLst/>
                <a:latin typeface="Calibri"/>
                <a:ea typeface="Calibri" panose="020F0502020204030204" pitchFamily="34" charset="0"/>
                <a:cs typeface="Times New Roman"/>
              </a:rPr>
              <a:t>) et qui doit faire toute la procédure )</a:t>
            </a:r>
            <a:endParaRPr lang="en-US">
              <a:latin typeface="Calibri"/>
              <a:cs typeface="Times New Roman"/>
            </a:endParaRPr>
          </a:p>
        </p:txBody>
      </p:sp>
      <p:sp>
        <p:nvSpPr>
          <p:cNvPr id="17" name="Text Placeholder 5">
            <a:extLst>
              <a:ext uri="{FF2B5EF4-FFF2-40B4-BE49-F238E27FC236}">
                <a16:creationId xmlns:a16="http://schemas.microsoft.com/office/drawing/2014/main" id="{D65CE85D-17A5-4F34-90EA-648D28F9D029}"/>
              </a:ext>
            </a:extLst>
          </p:cNvPr>
          <p:cNvSpPr>
            <a:spLocks noGrp="1"/>
          </p:cNvSpPr>
          <p:nvPr>
            <p:ph type="body" sz="quarter" idx="19"/>
          </p:nvPr>
        </p:nvSpPr>
        <p:spPr>
          <a:xfrm>
            <a:off x="5151382" y="3913669"/>
            <a:ext cx="3624318" cy="419792"/>
          </a:xfrm>
        </p:spPr>
        <p:txBody>
          <a:bodyPr/>
          <a:lstStyle/>
          <a:p>
            <a:pPr marL="0" indent="0">
              <a:buNone/>
            </a:pPr>
            <a:r>
              <a:rPr lang="en-US"/>
              <a:t>      https://</a:t>
            </a:r>
            <a:r>
              <a:rPr lang="en-US" err="1"/>
              <a:t>www.messervices.etudiant.gouv.fr</a:t>
            </a:r>
            <a:endParaRPr lang="en-US"/>
          </a:p>
        </p:txBody>
      </p:sp>
      <p:pic>
        <p:nvPicPr>
          <p:cNvPr id="8" name="Image 7">
            <a:extLst>
              <a:ext uri="{FF2B5EF4-FFF2-40B4-BE49-F238E27FC236}">
                <a16:creationId xmlns:a16="http://schemas.microsoft.com/office/drawing/2014/main" id="{CBE7306B-455A-134C-AC56-DDE7D3593646}"/>
              </a:ext>
            </a:extLst>
          </p:cNvPr>
          <p:cNvPicPr>
            <a:picLocks noChangeAspect="1"/>
          </p:cNvPicPr>
          <p:nvPr/>
        </p:nvPicPr>
        <p:blipFill>
          <a:blip r:embed="rId2"/>
          <a:stretch>
            <a:fillRect/>
          </a:stretch>
        </p:blipFill>
        <p:spPr>
          <a:xfrm>
            <a:off x="1732102" y="2748116"/>
            <a:ext cx="3498659" cy="3706762"/>
          </a:xfrm>
          <a:prstGeom prst="rect">
            <a:avLst/>
          </a:prstGeom>
        </p:spPr>
      </p:pic>
    </p:spTree>
    <p:extLst>
      <p:ext uri="{BB962C8B-B14F-4D97-AF65-F5344CB8AC3E}">
        <p14:creationId xmlns:p14="http://schemas.microsoft.com/office/powerpoint/2010/main" val="227523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pic>
        <p:nvPicPr>
          <p:cNvPr id="7" name="Image 6">
            <a:extLst>
              <a:ext uri="{FF2B5EF4-FFF2-40B4-BE49-F238E27FC236}">
                <a16:creationId xmlns:a16="http://schemas.microsoft.com/office/drawing/2014/main" id="{0A2A0FE0-FED2-E640-B74C-85E641572BC3}"/>
              </a:ext>
            </a:extLst>
          </p:cNvPr>
          <p:cNvPicPr/>
          <p:nvPr/>
        </p:nvPicPr>
        <p:blipFill>
          <a:blip r:embed="rId2"/>
          <a:stretch>
            <a:fillRect/>
          </a:stretch>
        </p:blipFill>
        <p:spPr>
          <a:xfrm>
            <a:off x="1766887" y="1568051"/>
            <a:ext cx="5339589" cy="1721802"/>
          </a:xfrm>
          <a:prstGeom prst="rect">
            <a:avLst/>
          </a:prstGeom>
        </p:spPr>
      </p:pic>
      <p:pic>
        <p:nvPicPr>
          <p:cNvPr id="10" name="Image 9">
            <a:extLst>
              <a:ext uri="{FF2B5EF4-FFF2-40B4-BE49-F238E27FC236}">
                <a16:creationId xmlns:a16="http://schemas.microsoft.com/office/drawing/2014/main" id="{271034FF-24F6-674B-A922-B1C127A9EE8B}"/>
              </a:ext>
            </a:extLst>
          </p:cNvPr>
          <p:cNvPicPr/>
          <p:nvPr/>
        </p:nvPicPr>
        <p:blipFill>
          <a:blip r:embed="rId3"/>
          <a:stretch>
            <a:fillRect/>
          </a:stretch>
        </p:blipFill>
        <p:spPr>
          <a:xfrm>
            <a:off x="1766888" y="3011558"/>
            <a:ext cx="5339590" cy="3399182"/>
          </a:xfrm>
          <a:prstGeom prst="rect">
            <a:avLst/>
          </a:prstGeom>
        </p:spPr>
      </p:pic>
      <p:sp>
        <p:nvSpPr>
          <p:cNvPr id="3" name="ZoneTexte 2">
            <a:extLst>
              <a:ext uri="{FF2B5EF4-FFF2-40B4-BE49-F238E27FC236}">
                <a16:creationId xmlns:a16="http://schemas.microsoft.com/office/drawing/2014/main" id="{3B66F9E2-D924-9E48-8601-1F7CE576CDA4}"/>
              </a:ext>
            </a:extLst>
          </p:cNvPr>
          <p:cNvSpPr txBox="1"/>
          <p:nvPr/>
        </p:nvSpPr>
        <p:spPr>
          <a:xfrm>
            <a:off x="2494722" y="4532243"/>
            <a:ext cx="238539" cy="79514"/>
          </a:xfrm>
          <a:prstGeom prst="rect">
            <a:avLst/>
          </a:prstGeom>
          <a:solidFill>
            <a:schemeClr val="accent2"/>
          </a:solidFill>
        </p:spPr>
        <p:txBody>
          <a:bodyPr wrap="square" rtlCol="0">
            <a:spAutoFit/>
          </a:bodyPr>
          <a:lstStyle/>
          <a:p>
            <a:endParaRPr lang="fr-FR"/>
          </a:p>
        </p:txBody>
      </p:sp>
      <p:cxnSp>
        <p:nvCxnSpPr>
          <p:cNvPr id="12" name="Connecteur droit avec flèche 11">
            <a:extLst>
              <a:ext uri="{FF2B5EF4-FFF2-40B4-BE49-F238E27FC236}">
                <a16:creationId xmlns:a16="http://schemas.microsoft.com/office/drawing/2014/main" id="{DCC31854-BCA2-4946-85CC-7C6B28A22B7F}"/>
              </a:ext>
            </a:extLst>
          </p:cNvPr>
          <p:cNvCxnSpPr>
            <a:cxnSpLocks/>
          </p:cNvCxnSpPr>
          <p:nvPr/>
        </p:nvCxnSpPr>
        <p:spPr>
          <a:xfrm flipH="1">
            <a:off x="3041375" y="2252683"/>
            <a:ext cx="4065102" cy="352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E8AF242C-7535-8F40-88CF-3C90460A5130}"/>
              </a:ext>
            </a:extLst>
          </p:cNvPr>
          <p:cNvSpPr txBox="1"/>
          <p:nvPr/>
        </p:nvSpPr>
        <p:spPr>
          <a:xfrm>
            <a:off x="7106476" y="2105786"/>
            <a:ext cx="1371602" cy="646331"/>
          </a:xfrm>
          <a:prstGeom prst="rect">
            <a:avLst/>
          </a:prstGeom>
          <a:noFill/>
        </p:spPr>
        <p:txBody>
          <a:bodyPr wrap="square" rtlCol="0">
            <a:spAutoFit/>
          </a:bodyPr>
          <a:lstStyle/>
          <a:p>
            <a:r>
              <a:rPr lang="fr-FR" sz="900"/>
              <a:t>Modification de l’intitulé </a:t>
            </a:r>
          </a:p>
        </p:txBody>
      </p:sp>
    </p:spTree>
    <p:extLst>
      <p:ext uri="{BB962C8B-B14F-4D97-AF65-F5344CB8AC3E}">
        <p14:creationId xmlns:p14="http://schemas.microsoft.com/office/powerpoint/2010/main" val="179757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36F261B-1637-5641-828A-5EF8A383680B}"/>
              </a:ext>
            </a:extLst>
          </p:cNvPr>
          <p:cNvSpPr>
            <a:spLocks noGrp="1"/>
          </p:cNvSpPr>
          <p:nvPr>
            <p:ph type="body" sz="quarter" idx="15"/>
          </p:nvPr>
        </p:nvSpPr>
        <p:spPr/>
        <p:txBody>
          <a:bodyPr/>
          <a:lstStyle/>
          <a:p>
            <a:r>
              <a:rPr lang="fr-FR"/>
              <a:t>DOSSIER SOCIAL ETUDIANT</a:t>
            </a:r>
          </a:p>
        </p:txBody>
      </p:sp>
      <p:sp>
        <p:nvSpPr>
          <p:cNvPr id="2" name="Rectangle 1">
            <a:extLst>
              <a:ext uri="{FF2B5EF4-FFF2-40B4-BE49-F238E27FC236}">
                <a16:creationId xmlns:a16="http://schemas.microsoft.com/office/drawing/2014/main" id="{66BE5360-041E-3C47-85AB-1D453650617C}"/>
              </a:ext>
            </a:extLst>
          </p:cNvPr>
          <p:cNvSpPr/>
          <p:nvPr/>
        </p:nvSpPr>
        <p:spPr>
          <a:xfrm>
            <a:off x="1719470" y="1103313"/>
            <a:ext cx="7424530" cy="5678478"/>
          </a:xfrm>
          <a:prstGeom prst="rect">
            <a:avLst/>
          </a:prstGeom>
        </p:spPr>
        <p:txBody>
          <a:bodyPr wrap="square">
            <a:spAutoFit/>
          </a:bodyPr>
          <a:lstStyle/>
          <a:p>
            <a:pPr algn="l">
              <a:spcAft>
                <a:spcPts val="0"/>
              </a:spcAft>
            </a:pPr>
            <a:r>
              <a:rPr lang="fr-FR" sz="1100" b="0" i="0" u="none" strike="noStrike">
                <a:solidFill>
                  <a:srgbClr val="000000"/>
                </a:solidFill>
                <a:effectLst/>
                <a:latin typeface="Calibri" panose="020F0502020204030204" pitchFamily="34" charset="0"/>
              </a:rPr>
              <a:t>« M/Mme X,</a:t>
            </a:r>
          </a:p>
          <a:p>
            <a:pPr algn="l">
              <a:spcAft>
                <a:spcPts val="0"/>
              </a:spcAft>
            </a:pPr>
            <a:r>
              <a:rPr lang="fr-FR" sz="1100" b="0" i="0" u="none" strike="noStrike">
                <a:solidFill>
                  <a:srgbClr val="000000"/>
                </a:solidFill>
                <a:effectLst/>
                <a:latin typeface="Calibri" panose="020F0502020204030204" pitchFamily="34" charset="0"/>
              </a:rPr>
              <a:t> </a:t>
            </a:r>
          </a:p>
          <a:p>
            <a:pPr algn="l">
              <a:spcAft>
                <a:spcPts val="0"/>
              </a:spcAft>
            </a:pPr>
            <a:r>
              <a:rPr lang="fr-FR" sz="1100" b="0" i="0" u="none" strike="noStrike">
                <a:solidFill>
                  <a:srgbClr val="000000"/>
                </a:solidFill>
                <a:effectLst/>
                <a:latin typeface="Calibri" panose="020F0502020204030204" pitchFamily="34" charset="0"/>
              </a:rPr>
              <a:t>Vous venez d’effectuer la saisie de votre D S E en ligne, sous le numéro d’INE …, le Crous XXX prend en charge la gestion de votre demande. </a:t>
            </a:r>
          </a:p>
          <a:p>
            <a:pPr algn="l">
              <a:spcAft>
                <a:spcPts val="0"/>
              </a:spcAft>
            </a:pPr>
            <a:r>
              <a:rPr lang="fr-FR" sz="1100" b="0" i="0" u="none" strike="noStrike">
                <a:solidFill>
                  <a:srgbClr val="000000"/>
                </a:solidFill>
                <a:effectLst/>
                <a:latin typeface="Calibri" panose="020F0502020204030204" pitchFamily="34" charset="0"/>
              </a:rPr>
              <a:t>Nous attirons votre attention sur la nécessité d’avoir déposé toutes les pièces justificatives demandées. A défaut le CROUS ne pourra pas instruire votre demande. </a:t>
            </a:r>
          </a:p>
          <a:p>
            <a:pPr marR="457200" algn="l">
              <a:spcAft>
                <a:spcPts val="0"/>
              </a:spcAft>
            </a:pPr>
            <a:r>
              <a:rPr lang="fr-FR" sz="1100" b="0" i="0" u="none" strike="noStrike">
                <a:solidFill>
                  <a:srgbClr val="000000"/>
                </a:solidFill>
                <a:effectLst/>
                <a:latin typeface="Calibri" panose="020F0502020204030204" pitchFamily="34" charset="0"/>
              </a:rPr>
              <a:t> </a:t>
            </a:r>
          </a:p>
          <a:p>
            <a:pPr algn="l">
              <a:spcAft>
                <a:spcPts val="0"/>
              </a:spcAft>
            </a:pPr>
            <a:r>
              <a:rPr lang="fr-FR" sz="1100" b="0" i="0" u="none" strike="noStrike">
                <a:solidFill>
                  <a:srgbClr val="000000"/>
                </a:solidFill>
                <a:effectLst/>
                <a:latin typeface="Calibri" panose="020F0502020204030204" pitchFamily="34" charset="0"/>
              </a:rPr>
              <a:t>Si vous devez payer les frais de dossier et que vous souhaitez le faire par chèque , il faut adresser celui-ci par courrier à votre Crous. Vous devez libellé votre chèque à l’ordre de l’agent comptable du Crous.</a:t>
            </a:r>
          </a:p>
          <a:p>
            <a:pPr algn="l">
              <a:spcAft>
                <a:spcPts val="0"/>
              </a:spcAft>
            </a:pPr>
            <a:r>
              <a:rPr lang="fr-FR" sz="1100" b="0" i="0" u="none" strike="noStrike">
                <a:solidFill>
                  <a:srgbClr val="000000"/>
                </a:solidFill>
                <a:effectLst/>
                <a:latin typeface="Calibri" panose="020F0502020204030204" pitchFamily="34" charset="0"/>
              </a:rPr>
              <a:t> </a:t>
            </a:r>
          </a:p>
          <a:p>
            <a:pPr algn="l">
              <a:spcAft>
                <a:spcPts val="0"/>
              </a:spcAft>
            </a:pPr>
            <a:r>
              <a:rPr lang="fr-FR" sz="1100" b="0" i="0" u="none" strike="noStrike">
                <a:solidFill>
                  <a:srgbClr val="000000"/>
                </a:solidFill>
                <a:effectLst/>
                <a:latin typeface="Calibri" panose="020F0502020204030204" pitchFamily="34" charset="0"/>
              </a:rPr>
              <a:t>Vous devez patienter minimum 48 à 72h pour que votre dossier soit définitivement créé sur le serveur.</a:t>
            </a:r>
          </a:p>
          <a:p>
            <a:pPr algn="l">
              <a:spcAft>
                <a:spcPts val="0"/>
              </a:spcAft>
            </a:pPr>
            <a:r>
              <a:rPr lang="fr-FR" sz="1100" b="0" i="0" u="none" strike="noStrike">
                <a:solidFill>
                  <a:srgbClr val="000000"/>
                </a:solidFill>
                <a:effectLst/>
                <a:latin typeface="Calibri" panose="020F0502020204030204" pitchFamily="34" charset="0"/>
              </a:rPr>
              <a:t>Vous pourrez alors joindre toutes pièces complémentaires à votre dossier social étudiant en vous connectant à l'adresse : </a:t>
            </a:r>
            <a:r>
              <a:rPr lang="fr-FR" sz="1100" b="0" i="0" u="none" strike="noStrike">
                <a:solidFill>
                  <a:srgbClr val="954F72"/>
                </a:solidFill>
                <a:effectLst/>
                <a:latin typeface="Calibri" panose="020F0502020204030204" pitchFamily="34" charset="0"/>
                <a:hlinkClick r:id="rId2" tooltip="https://www.messervices.etudiant.gouv.fr/"/>
              </a:rPr>
              <a:t>https://www.messervices.etudiant.gouv.fr</a:t>
            </a:r>
            <a:r>
              <a:rPr lang="fr-FR" sz="1100" b="0" i="0" u="none" strike="noStrike">
                <a:solidFill>
                  <a:srgbClr val="000000"/>
                </a:solidFill>
                <a:effectLst/>
                <a:latin typeface="Calibri" panose="020F0502020204030204" pitchFamily="34" charset="0"/>
              </a:rPr>
              <a:t>, rubrique "Suivi du dossier social étudiant (DSE)" &gt; "Déposer des pièces". Joindre directement les documents (en format .</a:t>
            </a:r>
            <a:r>
              <a:rPr lang="fr-FR" sz="1100" b="0" i="0" u="none" strike="noStrike" err="1">
                <a:solidFill>
                  <a:srgbClr val="000000"/>
                </a:solidFill>
                <a:effectLst/>
                <a:latin typeface="Calibri" panose="020F0502020204030204" pitchFamily="34" charset="0"/>
              </a:rPr>
              <a:t>pdf</a:t>
            </a:r>
            <a:r>
              <a:rPr lang="fr-FR" sz="1100" b="0" i="0" u="none" strike="noStrike">
                <a:solidFill>
                  <a:srgbClr val="000000"/>
                </a:solidFill>
                <a:effectLst/>
                <a:latin typeface="Calibri" panose="020F0502020204030204" pitchFamily="34" charset="0"/>
              </a:rPr>
              <a:t>, .</a:t>
            </a:r>
            <a:r>
              <a:rPr lang="fr-FR" sz="1100" b="0" i="0" u="none" strike="noStrike" err="1">
                <a:solidFill>
                  <a:srgbClr val="000000"/>
                </a:solidFill>
                <a:effectLst/>
                <a:latin typeface="Calibri" panose="020F0502020204030204" pitchFamily="34" charset="0"/>
              </a:rPr>
              <a:t>png</a:t>
            </a:r>
            <a:r>
              <a:rPr lang="fr-FR" sz="1100" b="0" i="0" u="none" strike="noStrike">
                <a:solidFill>
                  <a:srgbClr val="000000"/>
                </a:solidFill>
                <a:effectLst/>
                <a:latin typeface="Calibri" panose="020F0502020204030204" pitchFamily="34" charset="0"/>
              </a:rPr>
              <a:t> ou .</a:t>
            </a:r>
            <a:r>
              <a:rPr lang="fr-FR" sz="1100" b="0" i="0" u="none" strike="noStrike" err="1">
                <a:solidFill>
                  <a:srgbClr val="000000"/>
                </a:solidFill>
                <a:effectLst/>
                <a:latin typeface="Calibri" panose="020F0502020204030204" pitchFamily="34" charset="0"/>
              </a:rPr>
              <a:t>jpg</a:t>
            </a:r>
            <a:r>
              <a:rPr lang="fr-FR" sz="1100" b="0" i="0" u="none" strike="noStrike">
                <a:solidFill>
                  <a:srgbClr val="000000"/>
                </a:solidFill>
                <a:effectLst/>
                <a:latin typeface="Calibri" panose="020F0502020204030204" pitchFamily="34" charset="0"/>
              </a:rPr>
              <a:t> exclusivement).</a:t>
            </a:r>
          </a:p>
          <a:p>
            <a:pPr algn="l">
              <a:spcAft>
                <a:spcPts val="0"/>
              </a:spcAft>
            </a:pPr>
            <a:r>
              <a:rPr lang="fr-FR" sz="1100" b="0" i="0" u="none" strike="noStrike">
                <a:solidFill>
                  <a:srgbClr val="000000"/>
                </a:solidFill>
                <a:effectLst/>
                <a:latin typeface="Calibri" panose="020F0502020204030204" pitchFamily="34" charset="0"/>
              </a:rPr>
              <a:t> </a:t>
            </a:r>
          </a:p>
          <a:p>
            <a:pPr algn="l">
              <a:spcAft>
                <a:spcPts val="0"/>
              </a:spcAft>
            </a:pPr>
            <a:r>
              <a:rPr lang="fr-FR" sz="1100" b="0" i="0" u="none" strike="noStrike">
                <a:solidFill>
                  <a:srgbClr val="000000"/>
                </a:solidFill>
                <a:effectLst/>
                <a:latin typeface="Calibri" panose="020F0502020204030204" pitchFamily="34" charset="0"/>
              </a:rPr>
              <a:t>C’est également sur ce site que vous pouvez suivre l’état d’avancement de votre demande. </a:t>
            </a:r>
          </a:p>
          <a:p>
            <a:pPr algn="l">
              <a:spcAft>
                <a:spcPts val="0"/>
              </a:spcAft>
            </a:pPr>
            <a:r>
              <a:rPr lang="fr-FR" sz="1100" b="0" i="0" u="none" strike="noStrike">
                <a:solidFill>
                  <a:srgbClr val="000000"/>
                </a:solidFill>
                <a:effectLst/>
                <a:latin typeface="Calibri" panose="020F0502020204030204" pitchFamily="34" charset="0"/>
              </a:rPr>
              <a:t> </a:t>
            </a:r>
          </a:p>
          <a:p>
            <a:pPr algn="l">
              <a:spcAft>
                <a:spcPts val="0"/>
              </a:spcAft>
            </a:pPr>
            <a:r>
              <a:rPr lang="fr-FR" sz="1100" b="0" i="0" u="none" strike="noStrike">
                <a:solidFill>
                  <a:srgbClr val="000000"/>
                </a:solidFill>
                <a:effectLst/>
                <a:latin typeface="Calibri" panose="020F0502020204030204" pitchFamily="34" charset="0"/>
              </a:rPr>
              <a:t>Il faut compter entre 1 mois et 3 mois pour le traitement de votre dossier initial, à compter de sa date de réception par le Crous. </a:t>
            </a:r>
          </a:p>
          <a:p>
            <a:pPr algn="l">
              <a:spcAft>
                <a:spcPts val="0"/>
              </a:spcAft>
            </a:pPr>
            <a:r>
              <a:rPr lang="fr-FR" sz="1100" b="0" i="0" u="none" strike="noStrike">
                <a:solidFill>
                  <a:srgbClr val="000000"/>
                </a:solidFill>
                <a:effectLst/>
                <a:latin typeface="Calibri" panose="020F0502020204030204" pitchFamily="34" charset="0"/>
              </a:rPr>
              <a:t>Afin de réduire les délais de traitement, il est impératif que votre dossier soit complet le plus rapidement possible. Il vous appartient de bien surveiller votre messagerie et de donner suite aux demandes éventuelles du Crous (informations ou pièces complémentaires). </a:t>
            </a:r>
          </a:p>
          <a:p>
            <a:pPr algn="l">
              <a:spcAft>
                <a:spcPts val="0"/>
              </a:spcAft>
            </a:pPr>
            <a:r>
              <a:rPr lang="fr-FR" sz="1100" b="0" i="0" u="none" strike="noStrike">
                <a:solidFill>
                  <a:srgbClr val="000000"/>
                </a:solidFill>
                <a:effectLst/>
                <a:latin typeface="Calibri" panose="020F0502020204030204" pitchFamily="34" charset="0"/>
              </a:rPr>
              <a:t>A l'issue de l'étude de votre dossier, le Crous vous enverra par courriel une notification conditionnelle de bourse. Cette notification vous permet d’être exonéré de vos droits d’inscription et du paiement de la CVEC (contribution vie étudiante et de campus).</a:t>
            </a:r>
          </a:p>
          <a:p>
            <a:pPr algn="l">
              <a:spcAft>
                <a:spcPts val="0"/>
              </a:spcAft>
            </a:pPr>
            <a:r>
              <a:rPr lang="fr-FR" sz="1100" b="0" i="0" u="none" strike="noStrike">
                <a:solidFill>
                  <a:srgbClr val="000000"/>
                </a:solidFill>
                <a:effectLst/>
                <a:latin typeface="Calibri" panose="020F0502020204030204" pitchFamily="34" charset="0"/>
              </a:rPr>
              <a:t>Au moment de votre inscription, vous devrez remettre votre notification conditionnelle de bourse à votre établissement.  </a:t>
            </a:r>
          </a:p>
          <a:p>
            <a:pPr algn="l">
              <a:spcAft>
                <a:spcPts val="0"/>
              </a:spcAft>
            </a:pPr>
            <a:r>
              <a:rPr lang="fr-FR" sz="1100" b="0" i="0" u="none" strike="noStrike">
                <a:solidFill>
                  <a:srgbClr val="000000"/>
                </a:solidFill>
                <a:effectLst/>
                <a:latin typeface="Calibri" panose="020F0502020204030204" pitchFamily="34" charset="0"/>
              </a:rPr>
              <a:t>Dès confirmation de votre inscription par votre établissement au Crous et à condition que votre dossier soit complet et traité, la mise en paiement sera générée. Vous recevrez alors votre notification définitive de bourse par courriel. </a:t>
            </a:r>
          </a:p>
          <a:p>
            <a:pPr algn="l">
              <a:spcAft>
                <a:spcPts val="0"/>
              </a:spcAft>
            </a:pPr>
            <a:r>
              <a:rPr lang="fr-FR" sz="1100" b="0" i="0" u="none" strike="noStrike">
                <a:solidFill>
                  <a:srgbClr val="000000"/>
                </a:solidFill>
                <a:effectLst/>
                <a:latin typeface="Calibri" panose="020F0502020204030204" pitchFamily="34" charset="0"/>
              </a:rPr>
              <a:t>Votre de statut de boursier vous permettra de bénéficier du repas à 1€ dans tous les Restaurants universitaires des Crous. Pour en bénéficier activer dès à présent votre compte </a:t>
            </a:r>
            <a:r>
              <a:rPr lang="fr-FR" sz="1100" b="0" i="0" u="none" strike="noStrike" err="1">
                <a:solidFill>
                  <a:srgbClr val="000000"/>
                </a:solidFill>
                <a:effectLst/>
                <a:latin typeface="Calibri" panose="020F0502020204030204" pitchFamily="34" charset="0"/>
              </a:rPr>
              <a:t>izly</a:t>
            </a:r>
            <a:r>
              <a:rPr lang="fr-FR" sz="1100" b="0" i="0" u="none" strike="noStrike">
                <a:solidFill>
                  <a:srgbClr val="000000"/>
                </a:solidFill>
                <a:effectLst/>
                <a:latin typeface="Calibri" panose="020F0502020204030204" pitchFamily="34" charset="0"/>
              </a:rPr>
              <a:t> </a:t>
            </a:r>
            <a:r>
              <a:rPr lang="fr-FR" sz="1100" b="0" i="0" u="sng" strike="noStrike">
                <a:solidFill>
                  <a:srgbClr val="954F72"/>
                </a:solidFill>
                <a:effectLst/>
                <a:latin typeface="Calibri" panose="020F0502020204030204" pitchFamily="34" charset="0"/>
                <a:hlinkClick r:id="rId3"/>
              </a:rPr>
              <a:t>https://mon-espace.izly.fr/</a:t>
            </a:r>
            <a:endParaRPr lang="fr-FR" sz="1100" b="0" i="0" u="none" strike="noStrike">
              <a:solidFill>
                <a:srgbClr val="000000"/>
              </a:solidFill>
              <a:effectLst/>
              <a:latin typeface="Calibri" panose="020F0502020204030204" pitchFamily="34" charset="0"/>
            </a:endParaRPr>
          </a:p>
          <a:p>
            <a:pPr algn="l">
              <a:spcAft>
                <a:spcPts val="0"/>
              </a:spcAft>
            </a:pPr>
            <a:r>
              <a:rPr lang="fr-FR" sz="1100" b="0" i="0" u="none" strike="noStrike">
                <a:solidFill>
                  <a:srgbClr val="000000"/>
                </a:solidFill>
                <a:effectLst/>
                <a:latin typeface="Calibri" panose="020F0502020204030204" pitchFamily="34" charset="0"/>
              </a:rPr>
              <a:t>Toutes les communications relatives à votre dossier seront effectuées par courriel sur l’adresse rattachée à votre compte </a:t>
            </a:r>
            <a:r>
              <a:rPr lang="fr-FR" sz="1100" b="0" i="0" u="none" strike="noStrike" err="1">
                <a:solidFill>
                  <a:srgbClr val="000000"/>
                </a:solidFill>
                <a:effectLst/>
                <a:latin typeface="Calibri" panose="020F0502020204030204" pitchFamily="34" charset="0"/>
              </a:rPr>
              <a:t>messervices.etudiant.gouv.fr</a:t>
            </a:r>
            <a:r>
              <a:rPr lang="fr-FR" sz="1100" b="0" i="0" u="none" strike="noStrike">
                <a:solidFill>
                  <a:srgbClr val="000000"/>
                </a:solidFill>
                <a:effectLst/>
                <a:latin typeface="Calibri" panose="020F0502020204030204" pitchFamily="34" charset="0"/>
              </a:rPr>
              <a:t>»</a:t>
            </a:r>
          </a:p>
        </p:txBody>
      </p:sp>
      <p:sp>
        <p:nvSpPr>
          <p:cNvPr id="3" name="ZoneTexte 2">
            <a:extLst>
              <a:ext uri="{FF2B5EF4-FFF2-40B4-BE49-F238E27FC236}">
                <a16:creationId xmlns:a16="http://schemas.microsoft.com/office/drawing/2014/main" id="{D8E1432C-19FD-F44B-A921-32590C52F011}"/>
              </a:ext>
            </a:extLst>
          </p:cNvPr>
          <p:cNvSpPr txBox="1"/>
          <p:nvPr/>
        </p:nvSpPr>
        <p:spPr>
          <a:xfrm>
            <a:off x="3373738" y="6488668"/>
            <a:ext cx="4050792" cy="369332"/>
          </a:xfrm>
          <a:prstGeom prst="rect">
            <a:avLst/>
          </a:prstGeom>
          <a:noFill/>
        </p:spPr>
        <p:txBody>
          <a:bodyPr wrap="square" rtlCol="0">
            <a:spAutoFit/>
          </a:bodyPr>
          <a:lstStyle/>
          <a:p>
            <a:r>
              <a:rPr lang="fr-FR"/>
              <a:t>Mail de confirmation reçu par l’étudiant </a:t>
            </a:r>
          </a:p>
        </p:txBody>
      </p:sp>
    </p:spTree>
    <p:extLst>
      <p:ext uri="{BB962C8B-B14F-4D97-AF65-F5344CB8AC3E}">
        <p14:creationId xmlns:p14="http://schemas.microsoft.com/office/powerpoint/2010/main" val="46870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776413"/>
            <a:ext cx="7008812" cy="610699"/>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sp>
        <p:nvSpPr>
          <p:cNvPr id="17" name="Text Placeholder 5">
            <a:extLst>
              <a:ext uri="{FF2B5EF4-FFF2-40B4-BE49-F238E27FC236}">
                <a16:creationId xmlns:a16="http://schemas.microsoft.com/office/drawing/2014/main" id="{D65CE85D-17A5-4F34-90EA-648D28F9D029}"/>
              </a:ext>
            </a:extLst>
          </p:cNvPr>
          <p:cNvSpPr>
            <a:spLocks noGrp="1"/>
          </p:cNvSpPr>
          <p:nvPr>
            <p:ph type="body" sz="quarter" idx="19"/>
          </p:nvPr>
        </p:nvSpPr>
        <p:spPr>
          <a:xfrm>
            <a:off x="5151382" y="3913669"/>
            <a:ext cx="3624318" cy="419792"/>
          </a:xfrm>
        </p:spPr>
        <p:txBody>
          <a:bodyPr>
            <a:normAutofit fontScale="92500" lnSpcReduction="20000"/>
          </a:bodyPr>
          <a:lstStyle/>
          <a:p>
            <a:r>
              <a:rPr lang="en-US"/>
              <a:t>https://</a:t>
            </a:r>
            <a:r>
              <a:rPr lang="en-US" err="1"/>
              <a:t>idp.messervices.etudiant.gouv.fr</a:t>
            </a:r>
            <a:r>
              <a:rPr lang="en-US"/>
              <a:t>/</a:t>
            </a:r>
            <a:r>
              <a:rPr lang="en-US" err="1"/>
              <a:t>idp</a:t>
            </a:r>
            <a:r>
              <a:rPr lang="en-US"/>
              <a:t>/profile/SAML2/Redirect/</a:t>
            </a:r>
            <a:r>
              <a:rPr lang="en-US" err="1"/>
              <a:t>SSO?execution</a:t>
            </a:r>
            <a:r>
              <a:rPr lang="en-US"/>
              <a:t>=e1s1</a:t>
            </a:r>
          </a:p>
        </p:txBody>
      </p:sp>
      <p:pic>
        <p:nvPicPr>
          <p:cNvPr id="7" name="Image 6">
            <a:extLst>
              <a:ext uri="{FF2B5EF4-FFF2-40B4-BE49-F238E27FC236}">
                <a16:creationId xmlns:a16="http://schemas.microsoft.com/office/drawing/2014/main" id="{6461D588-0A2D-3F48-B880-232ABB9FB80D}"/>
              </a:ext>
            </a:extLst>
          </p:cNvPr>
          <p:cNvPicPr/>
          <p:nvPr/>
        </p:nvPicPr>
        <p:blipFill>
          <a:blip r:embed="rId2"/>
          <a:stretch>
            <a:fillRect/>
          </a:stretch>
        </p:blipFill>
        <p:spPr>
          <a:xfrm>
            <a:off x="389613" y="2944331"/>
            <a:ext cx="4838369" cy="2999269"/>
          </a:xfrm>
          <a:prstGeom prst="rect">
            <a:avLst/>
          </a:prstGeom>
        </p:spPr>
      </p:pic>
    </p:spTree>
    <p:extLst>
      <p:ext uri="{BB962C8B-B14F-4D97-AF65-F5344CB8AC3E}">
        <p14:creationId xmlns:p14="http://schemas.microsoft.com/office/powerpoint/2010/main" val="355526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358970"/>
            <a:ext cx="7008812" cy="459891"/>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pic>
        <p:nvPicPr>
          <p:cNvPr id="8" name="Image 7">
            <a:extLst>
              <a:ext uri="{FF2B5EF4-FFF2-40B4-BE49-F238E27FC236}">
                <a16:creationId xmlns:a16="http://schemas.microsoft.com/office/drawing/2014/main" id="{B9315C82-6B91-1A43-9792-A6EA39A84E3A}"/>
              </a:ext>
            </a:extLst>
          </p:cNvPr>
          <p:cNvPicPr/>
          <p:nvPr/>
        </p:nvPicPr>
        <p:blipFill>
          <a:blip r:embed="rId2"/>
          <a:stretch>
            <a:fillRect/>
          </a:stretch>
        </p:blipFill>
        <p:spPr>
          <a:xfrm>
            <a:off x="329979" y="1987062"/>
            <a:ext cx="4527771" cy="4231493"/>
          </a:xfrm>
          <a:prstGeom prst="rect">
            <a:avLst/>
          </a:prstGeom>
        </p:spPr>
      </p:pic>
      <p:pic>
        <p:nvPicPr>
          <p:cNvPr id="9" name="Image 8">
            <a:extLst>
              <a:ext uri="{FF2B5EF4-FFF2-40B4-BE49-F238E27FC236}">
                <a16:creationId xmlns:a16="http://schemas.microsoft.com/office/drawing/2014/main" id="{60C33902-FC4B-624A-953F-C936E8C116FB}"/>
              </a:ext>
            </a:extLst>
          </p:cNvPr>
          <p:cNvPicPr/>
          <p:nvPr/>
        </p:nvPicPr>
        <p:blipFill>
          <a:blip r:embed="rId3"/>
          <a:stretch>
            <a:fillRect/>
          </a:stretch>
        </p:blipFill>
        <p:spPr>
          <a:xfrm>
            <a:off x="4857750" y="1987062"/>
            <a:ext cx="4215912" cy="4231493"/>
          </a:xfrm>
          <a:prstGeom prst="rect">
            <a:avLst/>
          </a:prstGeom>
        </p:spPr>
      </p:pic>
      <p:sp>
        <p:nvSpPr>
          <p:cNvPr id="4" name="Rectangle 3">
            <a:extLst>
              <a:ext uri="{FF2B5EF4-FFF2-40B4-BE49-F238E27FC236}">
                <a16:creationId xmlns:a16="http://schemas.microsoft.com/office/drawing/2014/main" id="{66706DA1-3A02-1346-BD9B-665550B7467E}"/>
              </a:ext>
            </a:extLst>
          </p:cNvPr>
          <p:cNvSpPr/>
          <p:nvPr/>
        </p:nvSpPr>
        <p:spPr>
          <a:xfrm>
            <a:off x="6783265" y="3640016"/>
            <a:ext cx="140677" cy="9231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7C35EBE-2BE3-9947-AE26-38B3B69E6401}"/>
              </a:ext>
            </a:extLst>
          </p:cNvPr>
          <p:cNvSpPr/>
          <p:nvPr/>
        </p:nvSpPr>
        <p:spPr>
          <a:xfrm>
            <a:off x="6783265" y="4090026"/>
            <a:ext cx="211016" cy="9071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116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358970"/>
            <a:ext cx="7008812" cy="459891"/>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sp>
        <p:nvSpPr>
          <p:cNvPr id="17" name="ZoneTexte 16">
            <a:extLst>
              <a:ext uri="{FF2B5EF4-FFF2-40B4-BE49-F238E27FC236}">
                <a16:creationId xmlns:a16="http://schemas.microsoft.com/office/drawing/2014/main" id="{B8949813-9158-1D47-BC36-52B982FAF6E3}"/>
              </a:ext>
            </a:extLst>
          </p:cNvPr>
          <p:cNvSpPr txBox="1"/>
          <p:nvPr/>
        </p:nvSpPr>
        <p:spPr>
          <a:xfrm>
            <a:off x="2633235" y="5669398"/>
            <a:ext cx="7260884" cy="581378"/>
          </a:xfrm>
          <a:prstGeom prst="rect">
            <a:avLst/>
          </a:prstGeom>
          <a:noFill/>
        </p:spPr>
        <p:txBody>
          <a:bodyPr wrap="square" rtlCol="0">
            <a:spAutoFit/>
          </a:bodyPr>
          <a:lstStyle/>
          <a:p>
            <a:pPr>
              <a:lnSpc>
                <a:spcPct val="107000"/>
              </a:lnSpc>
              <a:spcAft>
                <a:spcPts val="800"/>
              </a:spcAft>
            </a:pPr>
            <a:r>
              <a:rPr lang="fr-FR" sz="1200">
                <a:effectLst/>
                <a:latin typeface="Calibri" panose="020F0502020204030204" pitchFamily="34" charset="0"/>
                <a:ea typeface="Calibri" panose="020F0502020204030204" pitchFamily="34" charset="0"/>
                <a:cs typeface="Times New Roman" panose="02020603050405020304" pitchFamily="18" charset="0"/>
              </a:rPr>
              <a:t>Cocher « je n’ai pas d’INE » , si l’</a:t>
            </a:r>
            <a:r>
              <a:rPr lang="fr-FR" sz="1200" err="1">
                <a:effectLst/>
                <a:latin typeface="Calibri" panose="020F0502020204030204" pitchFamily="34" charset="0"/>
                <a:ea typeface="Calibri" panose="020F0502020204030204" pitchFamily="34" charset="0"/>
                <a:cs typeface="Times New Roman" panose="02020603050405020304" pitchFamily="18" charset="0"/>
              </a:rPr>
              <a:t>étudiant.e</a:t>
            </a:r>
            <a:r>
              <a:rPr lang="fr-FR" sz="1200">
                <a:effectLst/>
                <a:latin typeface="Calibri" panose="020F0502020204030204" pitchFamily="34" charset="0"/>
                <a:ea typeface="Calibri" panose="020F0502020204030204" pitchFamily="34" charset="0"/>
                <a:cs typeface="Times New Roman" panose="02020603050405020304" pitchFamily="18" charset="0"/>
              </a:rPr>
              <a:t> n’a pas de numéro INE</a:t>
            </a:r>
          </a:p>
          <a:p>
            <a:pPr>
              <a:lnSpc>
                <a:spcPct val="107000"/>
              </a:lnSpc>
              <a:spcAft>
                <a:spcPts val="800"/>
              </a:spcAft>
            </a:pPr>
            <a:r>
              <a:rPr lang="fr-FR" sz="1200">
                <a:effectLst/>
                <a:latin typeface="Calibri" panose="020F0502020204030204" pitchFamily="34" charset="0"/>
                <a:ea typeface="Calibri" panose="020F0502020204030204" pitchFamily="34" charset="0"/>
                <a:cs typeface="Times New Roman" panose="02020603050405020304" pitchFamily="18" charset="0"/>
              </a:rPr>
              <a:t>Un numéro INE provisoire sera alors généré .</a:t>
            </a:r>
          </a:p>
        </p:txBody>
      </p:sp>
      <p:pic>
        <p:nvPicPr>
          <p:cNvPr id="20" name="Image 19" descr="Une image contenant texte&#10;&#10;Description générée automatiquement">
            <a:extLst>
              <a:ext uri="{FF2B5EF4-FFF2-40B4-BE49-F238E27FC236}">
                <a16:creationId xmlns:a16="http://schemas.microsoft.com/office/drawing/2014/main" id="{1A7E5FD9-A520-FC49-B189-1FC3FC0CA0F9}"/>
              </a:ext>
            </a:extLst>
          </p:cNvPr>
          <p:cNvPicPr>
            <a:picLocks noChangeAspect="1"/>
          </p:cNvPicPr>
          <p:nvPr/>
        </p:nvPicPr>
        <p:blipFill>
          <a:blip r:embed="rId2"/>
          <a:stretch>
            <a:fillRect/>
          </a:stretch>
        </p:blipFill>
        <p:spPr>
          <a:xfrm>
            <a:off x="2537717" y="1738384"/>
            <a:ext cx="3618361" cy="3864269"/>
          </a:xfrm>
          <a:prstGeom prst="rect">
            <a:avLst/>
          </a:prstGeom>
        </p:spPr>
      </p:pic>
    </p:spTree>
    <p:extLst>
      <p:ext uri="{BB962C8B-B14F-4D97-AF65-F5344CB8AC3E}">
        <p14:creationId xmlns:p14="http://schemas.microsoft.com/office/powerpoint/2010/main" val="237524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358970"/>
            <a:ext cx="7008812" cy="459891"/>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pic>
        <p:nvPicPr>
          <p:cNvPr id="13" name="Image 12">
            <a:extLst>
              <a:ext uri="{FF2B5EF4-FFF2-40B4-BE49-F238E27FC236}">
                <a16:creationId xmlns:a16="http://schemas.microsoft.com/office/drawing/2014/main" id="{D629A598-7986-5C4A-80C6-DE4C532EA233}"/>
              </a:ext>
            </a:extLst>
          </p:cNvPr>
          <p:cNvPicPr/>
          <p:nvPr/>
        </p:nvPicPr>
        <p:blipFill>
          <a:blip r:embed="rId2"/>
          <a:stretch>
            <a:fillRect/>
          </a:stretch>
        </p:blipFill>
        <p:spPr>
          <a:xfrm>
            <a:off x="1091316" y="2075543"/>
            <a:ext cx="7080227" cy="3683682"/>
          </a:xfrm>
          <a:prstGeom prst="rect">
            <a:avLst/>
          </a:prstGeom>
        </p:spPr>
      </p:pic>
      <p:sp>
        <p:nvSpPr>
          <p:cNvPr id="3" name="Rectangle 2">
            <a:extLst>
              <a:ext uri="{FF2B5EF4-FFF2-40B4-BE49-F238E27FC236}">
                <a16:creationId xmlns:a16="http://schemas.microsoft.com/office/drawing/2014/main" id="{F62BA8F7-50B0-4543-919C-8510AA278FF6}"/>
              </a:ext>
            </a:extLst>
          </p:cNvPr>
          <p:cNvSpPr/>
          <p:nvPr/>
        </p:nvSpPr>
        <p:spPr>
          <a:xfrm>
            <a:off x="1618343" y="5792701"/>
            <a:ext cx="6478522" cy="671915"/>
          </a:xfrm>
          <a:prstGeom prst="rect">
            <a:avLst/>
          </a:prstGeom>
        </p:spPr>
        <p:txBody>
          <a:bodyPr wrap="square">
            <a:spAutoFit/>
          </a:bodyPr>
          <a:lstStyle/>
          <a:p>
            <a:pPr>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L’</a:t>
            </a:r>
            <a:r>
              <a:rPr lang="fr-FR" err="1">
                <a:latin typeface="Calibri" panose="020F0502020204030204" pitchFamily="34" charset="0"/>
                <a:ea typeface="Calibri" panose="020F0502020204030204" pitchFamily="34" charset="0"/>
                <a:cs typeface="Times New Roman" panose="02020603050405020304" pitchFamily="18" charset="0"/>
              </a:rPr>
              <a:t>étudiant.e</a:t>
            </a:r>
            <a:r>
              <a:rPr lang="fr-FR">
                <a:latin typeface="Calibri" panose="020F0502020204030204" pitchFamily="34" charset="0"/>
                <a:ea typeface="Calibri" panose="020F0502020204030204" pitchFamily="34" charset="0"/>
                <a:cs typeface="Times New Roman" panose="02020603050405020304" pitchFamily="18" charset="0"/>
              </a:rPr>
              <a:t> reçoit  un code sur son adresse mail , pour valider la création de son compte MSE</a:t>
            </a:r>
          </a:p>
        </p:txBody>
      </p:sp>
      <p:sp>
        <p:nvSpPr>
          <p:cNvPr id="4" name="Rectangle 3">
            <a:extLst>
              <a:ext uri="{FF2B5EF4-FFF2-40B4-BE49-F238E27FC236}">
                <a16:creationId xmlns:a16="http://schemas.microsoft.com/office/drawing/2014/main" id="{09381980-F0E2-E143-97BA-F32CF2469A1D}"/>
              </a:ext>
            </a:extLst>
          </p:cNvPr>
          <p:cNvSpPr/>
          <p:nvPr/>
        </p:nvSpPr>
        <p:spPr>
          <a:xfrm>
            <a:off x="1618343" y="3136490"/>
            <a:ext cx="392354" cy="4571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421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358970"/>
            <a:ext cx="7008812" cy="459891"/>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pic>
        <p:nvPicPr>
          <p:cNvPr id="6" name="Image 5" descr="Une image contenant texte&#10;&#10;Description générée automatiquement">
            <a:extLst>
              <a:ext uri="{FF2B5EF4-FFF2-40B4-BE49-F238E27FC236}">
                <a16:creationId xmlns:a16="http://schemas.microsoft.com/office/drawing/2014/main" id="{CCC6D482-09AF-E148-895C-1ACAFD18A90D}"/>
              </a:ext>
            </a:extLst>
          </p:cNvPr>
          <p:cNvPicPr>
            <a:picLocks noChangeAspect="1"/>
          </p:cNvPicPr>
          <p:nvPr/>
        </p:nvPicPr>
        <p:blipFill>
          <a:blip r:embed="rId2"/>
          <a:stretch>
            <a:fillRect/>
          </a:stretch>
        </p:blipFill>
        <p:spPr>
          <a:xfrm>
            <a:off x="256784" y="1818861"/>
            <a:ext cx="4209964" cy="2477566"/>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DE4F7F51-DF22-7748-82D7-7101183FDA81}"/>
              </a:ext>
            </a:extLst>
          </p:cNvPr>
          <p:cNvPicPr>
            <a:picLocks noChangeAspect="1"/>
          </p:cNvPicPr>
          <p:nvPr/>
        </p:nvPicPr>
        <p:blipFill>
          <a:blip r:embed="rId3"/>
          <a:stretch>
            <a:fillRect/>
          </a:stretch>
        </p:blipFill>
        <p:spPr>
          <a:xfrm>
            <a:off x="4733818" y="1847016"/>
            <a:ext cx="4041882" cy="262893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74CBC664-240E-7741-8CF3-9D3385525A04}"/>
              </a:ext>
            </a:extLst>
          </p:cNvPr>
          <p:cNvPicPr>
            <a:picLocks noChangeAspect="1"/>
          </p:cNvPicPr>
          <p:nvPr/>
        </p:nvPicPr>
        <p:blipFill>
          <a:blip r:embed="rId4"/>
          <a:stretch>
            <a:fillRect/>
          </a:stretch>
        </p:blipFill>
        <p:spPr>
          <a:xfrm>
            <a:off x="368299" y="4395574"/>
            <a:ext cx="3898231" cy="2314990"/>
          </a:xfrm>
          <a:prstGeom prst="rect">
            <a:avLst/>
          </a:prstGeom>
        </p:spPr>
      </p:pic>
      <p:pic>
        <p:nvPicPr>
          <p:cNvPr id="12" name="Image 11">
            <a:extLst>
              <a:ext uri="{FF2B5EF4-FFF2-40B4-BE49-F238E27FC236}">
                <a16:creationId xmlns:a16="http://schemas.microsoft.com/office/drawing/2014/main" id="{679A398C-266D-6A49-AF5A-9B5358904017}"/>
              </a:ext>
            </a:extLst>
          </p:cNvPr>
          <p:cNvPicPr>
            <a:picLocks noChangeAspect="1"/>
          </p:cNvPicPr>
          <p:nvPr/>
        </p:nvPicPr>
        <p:blipFill>
          <a:blip r:embed="rId5"/>
          <a:stretch>
            <a:fillRect/>
          </a:stretch>
        </p:blipFill>
        <p:spPr>
          <a:xfrm>
            <a:off x="4677254" y="4296426"/>
            <a:ext cx="4466746" cy="2457129"/>
          </a:xfrm>
          <a:prstGeom prst="rect">
            <a:avLst/>
          </a:prstGeom>
        </p:spPr>
      </p:pic>
    </p:spTree>
    <p:extLst>
      <p:ext uri="{BB962C8B-B14F-4D97-AF65-F5344CB8AC3E}">
        <p14:creationId xmlns:p14="http://schemas.microsoft.com/office/powerpoint/2010/main" val="233060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C548465-C541-AC4E-BA1E-959CB9DD75CF}"/>
              </a:ext>
            </a:extLst>
          </p:cNvPr>
          <p:cNvSpPr>
            <a:spLocks noGrp="1"/>
          </p:cNvSpPr>
          <p:nvPr>
            <p:ph type="body" sz="quarter" idx="15"/>
          </p:nvPr>
        </p:nvSpPr>
        <p:spPr>
          <a:xfrm>
            <a:off x="1766888" y="534988"/>
            <a:ext cx="7008812" cy="1136650"/>
          </a:xfrm>
        </p:spPr>
        <p:txBody>
          <a:bodyPr>
            <a:normAutofit/>
          </a:bodyPr>
          <a:lstStyle/>
          <a:p>
            <a:r>
              <a:rPr lang="fr-FR"/>
              <a:t>Mes Services Etudiant</a:t>
            </a:r>
          </a:p>
        </p:txBody>
      </p:sp>
      <p:sp>
        <p:nvSpPr>
          <p:cNvPr id="15" name="Text Placeholder 4">
            <a:extLst>
              <a:ext uri="{FF2B5EF4-FFF2-40B4-BE49-F238E27FC236}">
                <a16:creationId xmlns:a16="http://schemas.microsoft.com/office/drawing/2014/main" id="{534390F7-D9DD-4785-AEB7-941DAA138222}"/>
              </a:ext>
            </a:extLst>
          </p:cNvPr>
          <p:cNvSpPr>
            <a:spLocks noGrp="1"/>
          </p:cNvSpPr>
          <p:nvPr>
            <p:ph type="body" sz="quarter" idx="18"/>
          </p:nvPr>
        </p:nvSpPr>
        <p:spPr>
          <a:xfrm>
            <a:off x="1766888" y="1358970"/>
            <a:ext cx="7008812" cy="459891"/>
          </a:xfrm>
        </p:spPr>
        <p:txBody>
          <a:bodyPr/>
          <a:lstStyle/>
          <a:p>
            <a:r>
              <a:rPr lang="fr-FR" sz="1800">
                <a:effectLst/>
                <a:latin typeface="Calibri" panose="020F0502020204030204" pitchFamily="34" charset="0"/>
                <a:ea typeface="Calibri" panose="020F0502020204030204" pitchFamily="34" charset="0"/>
                <a:cs typeface="Times New Roman" panose="02020603050405020304" pitchFamily="18" charset="0"/>
              </a:rPr>
              <a:t>Création d’un compte Mes Services Etudiant  </a:t>
            </a:r>
          </a:p>
        </p:txBody>
      </p:sp>
      <p:pic>
        <p:nvPicPr>
          <p:cNvPr id="3" name="Image 2">
            <a:extLst>
              <a:ext uri="{FF2B5EF4-FFF2-40B4-BE49-F238E27FC236}">
                <a16:creationId xmlns:a16="http://schemas.microsoft.com/office/drawing/2014/main" id="{6FE62379-B849-8E4C-8B64-CA09B002A62E}"/>
              </a:ext>
            </a:extLst>
          </p:cNvPr>
          <p:cNvPicPr>
            <a:picLocks noChangeAspect="1"/>
          </p:cNvPicPr>
          <p:nvPr/>
        </p:nvPicPr>
        <p:blipFill>
          <a:blip r:embed="rId2"/>
          <a:stretch>
            <a:fillRect/>
          </a:stretch>
        </p:blipFill>
        <p:spPr>
          <a:xfrm>
            <a:off x="356616" y="2241802"/>
            <a:ext cx="5138928" cy="368179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CA602767-1F98-934A-BB50-9781B360B11E}"/>
              </a:ext>
            </a:extLst>
          </p:cNvPr>
          <p:cNvPicPr>
            <a:picLocks noChangeAspect="1"/>
          </p:cNvPicPr>
          <p:nvPr/>
        </p:nvPicPr>
        <p:blipFill>
          <a:blip r:embed="rId3"/>
          <a:stretch>
            <a:fillRect/>
          </a:stretch>
        </p:blipFill>
        <p:spPr>
          <a:xfrm>
            <a:off x="4206514" y="2241802"/>
            <a:ext cx="4672310" cy="3415284"/>
          </a:xfrm>
          <a:prstGeom prst="rect">
            <a:avLst/>
          </a:prstGeom>
        </p:spPr>
      </p:pic>
      <p:sp>
        <p:nvSpPr>
          <p:cNvPr id="9" name="Rectangle 8">
            <a:extLst>
              <a:ext uri="{FF2B5EF4-FFF2-40B4-BE49-F238E27FC236}">
                <a16:creationId xmlns:a16="http://schemas.microsoft.com/office/drawing/2014/main" id="{CA42427F-3A2F-B649-BF42-0CA8905B3410}"/>
              </a:ext>
            </a:extLst>
          </p:cNvPr>
          <p:cNvSpPr/>
          <p:nvPr/>
        </p:nvSpPr>
        <p:spPr>
          <a:xfrm>
            <a:off x="466344" y="2798064"/>
            <a:ext cx="256032"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99C113B-1E6E-704D-8094-DCCE6AEE86D4}"/>
              </a:ext>
            </a:extLst>
          </p:cNvPr>
          <p:cNvSpPr/>
          <p:nvPr/>
        </p:nvSpPr>
        <p:spPr>
          <a:xfrm>
            <a:off x="2112264" y="4261104"/>
            <a:ext cx="658368" cy="8229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758BE5E-F2B2-244F-BB28-4ABE1D489DD6}"/>
              </a:ext>
            </a:extLst>
          </p:cNvPr>
          <p:cNvSpPr txBox="1"/>
          <p:nvPr/>
        </p:nvSpPr>
        <p:spPr>
          <a:xfrm>
            <a:off x="1892808" y="6039536"/>
            <a:ext cx="8247888" cy="646331"/>
          </a:xfrm>
          <a:prstGeom prst="rect">
            <a:avLst/>
          </a:prstGeom>
          <a:noFill/>
        </p:spPr>
        <p:txBody>
          <a:bodyPr wrap="square" rtlCol="0">
            <a:spAutoFit/>
          </a:bodyPr>
          <a:lstStyle/>
          <a:p>
            <a:r>
              <a:rPr lang="fr-FR" sz="1100">
                <a:effectLst/>
                <a:latin typeface="Calibri" panose="020F0502020204030204" pitchFamily="34" charset="0"/>
                <a:ea typeface="Calibri" panose="020F0502020204030204" pitchFamily="34" charset="0"/>
                <a:cs typeface="Times New Roman" panose="02020603050405020304" pitchFamily="18" charset="0"/>
              </a:rPr>
              <a:t>L’étudiant reçoit un nouveau mail  et finalise son compte MSE , en définissant un mot de passe</a:t>
            </a:r>
            <a:r>
              <a:rPr lang="fr-FR" sz="1100">
                <a:effectLst/>
              </a:rPr>
              <a:t> </a:t>
            </a:r>
            <a:endParaRPr lang="fr-FR" sz="1100"/>
          </a:p>
        </p:txBody>
      </p:sp>
    </p:spTree>
    <p:extLst>
      <p:ext uri="{BB962C8B-B14F-4D97-AF65-F5344CB8AC3E}">
        <p14:creationId xmlns:p14="http://schemas.microsoft.com/office/powerpoint/2010/main" val="1333226073"/>
      </p:ext>
    </p:extLst>
  </p:cSld>
  <p:clrMapOvr>
    <a:masterClrMapping/>
  </p:clrMapOvr>
</p:sld>
</file>

<file path=ppt/theme/theme1.xml><?xml version="1.0" encoding="utf-8"?>
<a:theme xmlns:a="http://schemas.openxmlformats.org/drawingml/2006/main" name="Modele PPT Cro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 PPT Crous</Template>
  <Application>Microsoft Office PowerPoint</Application>
  <PresentationFormat>Affichage à l'écran (4:3)</PresentationFormat>
  <Slides>31</Slides>
  <Notes>0</Notes>
  <HiddenSlides>0</HiddenSlide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Modele PPT Crous</vt:lpstr>
      <vt:lpstr>Dossier Social Etudiant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Pertuis Nicole</dc:creator>
  <cp:revision>4</cp:revision>
  <dcterms:created xsi:type="dcterms:W3CDTF">2015-10-15T07:38:01Z</dcterms:created>
  <dcterms:modified xsi:type="dcterms:W3CDTF">2021-01-29T07:53:27Z</dcterms:modified>
</cp:coreProperties>
</file>