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60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E50D2"/>
    <a:srgbClr val="5BC2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42" autoAdjust="0"/>
  </p:normalViewPr>
  <p:slideViewPr>
    <p:cSldViewPr>
      <p:cViewPr>
        <p:scale>
          <a:sx n="70" d="100"/>
          <a:sy n="70" d="100"/>
        </p:scale>
        <p:origin x="-138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3\Classes\Classe_TSP3S\eramberm\Action%20pro\resulta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3\Classes\Classe_TSP3S\eramberm\Action%20pro\resul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title>
      <c:tx>
        <c:rich>
          <a:bodyPr/>
          <a:lstStyle/>
          <a:p>
            <a:pPr>
              <a:defRPr>
                <a:solidFill>
                  <a:schemeClr val="bg2">
                    <a:lumMod val="10000"/>
                  </a:schemeClr>
                </a:solidFill>
              </a:defRPr>
            </a:pPr>
            <a:r>
              <a:rPr lang="en-US">
                <a:solidFill>
                  <a:schemeClr val="bg2">
                    <a:lumMod val="10000"/>
                  </a:schemeClr>
                </a:solidFill>
              </a:rPr>
              <a:t>Quel a été votre parcours après l'obtention ou non de celui-ci?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'Synthèse des réponses'!$B$20:$B$21</c:f>
              <c:strCache>
                <c:ptCount val="1"/>
                <c:pt idx="0">
                  <c:v>6. Quel a été votre parcours après l'obtention ou non de celui-ci? Total</c:v>
                </c:pt>
              </c:strCache>
            </c:strRef>
          </c:tx>
          <c:spPr>
            <a:solidFill>
              <a:schemeClr val="accent1"/>
            </a:solidFill>
            <a:ln w="25400" cap="flat" cmpd="sng" algn="ctr">
              <a:noFill/>
              <a:prstDash val="solid"/>
            </a:ln>
            <a:effectLst/>
          </c:spPr>
          <c:dPt>
            <c:idx val="0"/>
            <c:spPr>
              <a:solidFill>
                <a:schemeClr val="accent3">
                  <a:lumMod val="60000"/>
                  <a:lumOff val="40000"/>
                </a:schemeClr>
              </a:solidFill>
              <a:ln w="25400" cap="flat" cmpd="sng" algn="ctr">
                <a:noFill/>
                <a:prstDash val="solid"/>
              </a:ln>
              <a:effectLst/>
            </c:spPr>
          </c:dPt>
          <c:dPt>
            <c:idx val="2"/>
            <c:spPr>
              <a:solidFill>
                <a:schemeClr val="bg2">
                  <a:lumMod val="75000"/>
                </a:schemeClr>
              </a:solidFill>
              <a:ln w="25400" cap="flat" cmpd="sng" algn="ctr">
                <a:noFill/>
                <a:prstDash val="solid"/>
              </a:ln>
              <a:effectLst/>
            </c:spPr>
          </c:dPt>
          <c:cat>
            <c:strRef>
              <c:f>'Synthèse des réponses'!$A$22:$A$24</c:f>
              <c:strCache>
                <c:ptCount val="3"/>
                <c:pt idx="0">
                  <c:v>Poursuite d'études</c:v>
                </c:pt>
                <c:pt idx="1">
                  <c:v>Insertion dans la vie professionnelle</c:v>
                </c:pt>
                <c:pt idx="2">
                  <c:v>Autre </c:v>
                </c:pt>
              </c:strCache>
            </c:strRef>
          </c:cat>
          <c:val>
            <c:numRef>
              <c:f>'Synthèse des réponses'!$B$22:$B$24</c:f>
              <c:numCache>
                <c:formatCode>General</c:formatCode>
                <c:ptCount val="3"/>
                <c:pt idx="0">
                  <c:v>14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axId val="66373120"/>
        <c:axId val="66374656"/>
      </c:barChart>
      <c:catAx>
        <c:axId val="663731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10000"/>
                  </a:schemeClr>
                </a:solidFill>
              </a:defRPr>
            </a:pPr>
            <a:endParaRPr lang="fr-FR"/>
          </a:p>
        </c:txPr>
        <c:crossAx val="66374656"/>
        <c:crosses val="autoZero"/>
        <c:auto val="1"/>
        <c:lblAlgn val="ctr"/>
        <c:lblOffset val="100"/>
      </c:catAx>
      <c:valAx>
        <c:axId val="66374656"/>
        <c:scaling>
          <c:orientation val="minMax"/>
        </c:scaling>
        <c:delete val="1"/>
        <c:axPos val="l"/>
        <c:numFmt formatCode="General" sourceLinked="1"/>
        <c:tickLblPos val="none"/>
        <c:crossAx val="6637312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title>
      <c:tx>
        <c:rich>
          <a:bodyPr/>
          <a:lstStyle/>
          <a:p>
            <a:pPr>
              <a:defRPr>
                <a:solidFill>
                  <a:schemeClr val="bg2">
                    <a:lumMod val="10000"/>
                  </a:schemeClr>
                </a:solidFill>
              </a:defRPr>
            </a:pP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Situation </a:t>
            </a:r>
            <a:r>
              <a:rPr lang="fr-FR" noProof="0" dirty="0" smtClean="0">
                <a:solidFill>
                  <a:schemeClr val="bg2">
                    <a:lumMod val="10000"/>
                  </a:schemeClr>
                </a:solidFill>
              </a:rPr>
              <a:t>actuelle</a:t>
            </a:r>
            <a:r>
              <a:rPr lang="fr-FR" dirty="0" smtClean="0">
                <a:solidFill>
                  <a:schemeClr val="bg2">
                    <a:lumMod val="10000"/>
                  </a:schemeClr>
                </a:solidFill>
              </a:rPr>
              <a:t> des anciens</a:t>
            </a:r>
            <a:r>
              <a:rPr lang="fr-FR" baseline="0" dirty="0" smtClean="0">
                <a:solidFill>
                  <a:schemeClr val="bg2">
                    <a:lumMod val="10000"/>
                  </a:schemeClr>
                </a:solidFill>
              </a:rPr>
              <a:t> étudiants</a:t>
            </a:r>
            <a:endParaRPr lang="fr-FR" dirty="0">
              <a:solidFill>
                <a:schemeClr val="bg2">
                  <a:lumMod val="10000"/>
                </a:schemeClr>
              </a:solidFill>
            </a:endParaRPr>
          </a:p>
        </c:rich>
      </c:tx>
      <c:layout>
        <c:manualLayout>
          <c:xMode val="edge"/>
          <c:yMode val="edge"/>
          <c:x val="0.26619788163798841"/>
          <c:y val="2.0887728459530075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'Synthèse des réponses'!$B$26:$B$27</c:f>
              <c:strCache>
                <c:ptCount val="1"/>
                <c:pt idx="0">
                  <c:v>Question obligatoire  Total</c:v>
                </c:pt>
              </c:strCache>
            </c:strRef>
          </c:tx>
          <c:explosion val="25"/>
          <c:dPt>
            <c:idx val="0"/>
            <c:explosion val="10"/>
            <c:spPr>
              <a:solidFill>
                <a:schemeClr val="accent3"/>
              </a:solidFill>
            </c:spPr>
          </c:dPt>
          <c:dPt>
            <c:idx val="1"/>
            <c:explosion val="11"/>
            <c:spPr>
              <a:solidFill>
                <a:schemeClr val="accent4"/>
              </a:solidFill>
            </c:spPr>
          </c:dPt>
          <c:dPt>
            <c:idx val="2"/>
            <c:explosion val="4"/>
            <c:spPr>
              <a:solidFill>
                <a:srgbClr val="8E50D2"/>
              </a:solidFill>
            </c:spPr>
          </c:dPt>
          <c:dPt>
            <c:idx val="3"/>
            <c:explosion val="4"/>
            <c:spPr>
              <a:solidFill>
                <a:schemeClr val="accent1"/>
              </a:solidFill>
            </c:spPr>
          </c:dPt>
          <c:dPt>
            <c:idx val="5"/>
            <c:explosion val="10"/>
            <c:spPr>
              <a:solidFill>
                <a:srgbClr val="5BC256"/>
              </a:solidFill>
            </c:spPr>
          </c:dPt>
          <c:dPt>
            <c:idx val="6"/>
            <c:explosion val="12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7.7245065990784456E-2"/>
                  <c:y val="0.10786526170294806"/>
                </c:manualLayout>
              </c:layout>
              <c:showPercent val="1"/>
            </c:dLbl>
            <c:dLbl>
              <c:idx val="1"/>
              <c:layout>
                <c:manualLayout>
                  <c:x val="-9.6026288981073807E-2"/>
                  <c:y val="-2.7877825666429299E-2"/>
                </c:manualLayout>
              </c:layout>
              <c:showPercent val="1"/>
            </c:dLbl>
            <c:dLbl>
              <c:idx val="2"/>
              <c:layout>
                <c:manualLayout>
                  <c:x val="-5.9496449547037276E-2"/>
                  <c:y val="-0.13744326610768756"/>
                </c:manualLayout>
              </c:layout>
              <c:showPercent val="1"/>
            </c:dLbl>
            <c:dLbl>
              <c:idx val="3"/>
              <c:layout>
                <c:manualLayout>
                  <c:x val="0.10148042637447061"/>
                  <c:y val="-3.7855679434311264E-2"/>
                </c:manualLayout>
              </c:layout>
              <c:showPercent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1800"/>
                </a:pPr>
                <a:endParaRPr lang="fr-FR"/>
              </a:p>
            </c:txPr>
            <c:showPercent val="1"/>
            <c:showLeaderLines val="1"/>
          </c:dLbls>
          <c:cat>
            <c:strRef>
              <c:f>'Synthèse des réponses'!$A$28:$A$34</c:f>
              <c:strCache>
                <c:ptCount val="7"/>
                <c:pt idx="0">
                  <c:v>Poursuite d'études en formation continue</c:v>
                </c:pt>
                <c:pt idx="1">
                  <c:v>Poursuite d'études en alternance</c:v>
                </c:pt>
                <c:pt idx="2">
                  <c:v>CDD ou Intérim</c:v>
                </c:pt>
                <c:pt idx="3">
                  <c:v>CDI</c:v>
                </c:pt>
                <c:pt idx="4">
                  <c:v>Aucune activité professionnelle</c:v>
                </c:pt>
                <c:pt idx="5">
                  <c:v>A la recherche d'un emploi</c:v>
                </c:pt>
                <c:pt idx="6">
                  <c:v>Autre </c:v>
                </c:pt>
              </c:strCache>
            </c:strRef>
          </c:cat>
          <c:val>
            <c:numRef>
              <c:f>'Synthèse des réponses'!$B$28:$B$34</c:f>
              <c:numCache>
                <c:formatCode>General</c:formatCode>
                <c:ptCount val="7"/>
                <c:pt idx="0">
                  <c:v>6</c:v>
                </c:pt>
                <c:pt idx="1">
                  <c:v>3</c:v>
                </c:pt>
                <c:pt idx="2">
                  <c:v>5</c:v>
                </c:pt>
                <c:pt idx="3">
                  <c:v>11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56707623352584247"/>
          <c:y val="0.1463938647339838"/>
          <c:w val="0.42395583635716588"/>
          <c:h val="0.72184054712875123"/>
        </c:manualLayout>
      </c:layout>
      <c:txPr>
        <a:bodyPr/>
        <a:lstStyle/>
        <a:p>
          <a:pPr>
            <a:defRPr sz="1600">
              <a:solidFill>
                <a:schemeClr val="bg2">
                  <a:lumMod val="10000"/>
                </a:schemeClr>
              </a:solidFill>
            </a:defRPr>
          </a:pPr>
          <a:endParaRPr lang="fr-FR"/>
        </a:p>
      </c:txPr>
    </c:legend>
    <c:plotVisOnly val="1"/>
  </c:chart>
  <c:externalData r:id="rId1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7D76BD-400A-40E3-B77F-D03E83BD70B8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B729CD01-7EDC-4EF1-A28B-C119E4F244A0}">
      <dgm:prSet phldrT="[Texte]"/>
      <dgm:spPr/>
      <dgm:t>
        <a:bodyPr/>
        <a:lstStyle/>
        <a:p>
          <a:r>
            <a:rPr lang="fr-FR" dirty="0" smtClean="0">
              <a:solidFill>
                <a:srgbClr val="000000"/>
              </a:solidFill>
            </a:rPr>
            <a:t>Licence Sciences </a:t>
          </a:r>
          <a:r>
            <a:rPr lang="fr-FR" dirty="0">
              <a:solidFill>
                <a:srgbClr val="000000"/>
              </a:solidFill>
            </a:rPr>
            <a:t>de </a:t>
          </a:r>
          <a:r>
            <a:rPr lang="fr-FR" dirty="0" smtClean="0">
              <a:solidFill>
                <a:srgbClr val="000000"/>
              </a:solidFill>
            </a:rPr>
            <a:t>l‘Education </a:t>
          </a:r>
          <a:endParaRPr lang="fr-FR" dirty="0">
            <a:solidFill>
              <a:srgbClr val="000000"/>
            </a:solidFill>
          </a:endParaRPr>
        </a:p>
      </dgm:t>
    </dgm:pt>
    <dgm:pt modelId="{D4531263-8E92-4718-8430-3C354FF0642D}" type="parTrans" cxnId="{18BD20FC-7E0C-4691-81A4-FD66BD96B714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6057019A-B162-4F6D-A2BD-F7EBC4AF0C15}" type="sibTrans" cxnId="{18BD20FC-7E0C-4691-81A4-FD66BD96B714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36352FCA-1791-4614-9C89-2771A38EE72F}">
      <dgm:prSet phldrT="[Texte]"/>
      <dgm:spPr/>
      <dgm:t>
        <a:bodyPr/>
        <a:lstStyle/>
        <a:p>
          <a:r>
            <a:rPr lang="fr-FR" b="0" i="0" u="none" dirty="0">
              <a:solidFill>
                <a:srgbClr val="000000"/>
              </a:solidFill>
            </a:rPr>
            <a:t>Licence </a:t>
          </a:r>
          <a:r>
            <a:rPr lang="fr-FR" b="0" i="0" u="none" dirty="0" smtClean="0">
              <a:solidFill>
                <a:srgbClr val="000000"/>
              </a:solidFill>
            </a:rPr>
            <a:t>professionnelle </a:t>
          </a:r>
          <a:r>
            <a:rPr lang="fr-FR" b="0" i="0" u="none" dirty="0">
              <a:solidFill>
                <a:srgbClr val="000000"/>
              </a:solidFill>
            </a:rPr>
            <a:t>Ressources Humaines</a:t>
          </a:r>
          <a:endParaRPr lang="fr-FR" dirty="0">
            <a:solidFill>
              <a:srgbClr val="000000"/>
            </a:solidFill>
          </a:endParaRPr>
        </a:p>
      </dgm:t>
    </dgm:pt>
    <dgm:pt modelId="{EFCEA6FF-22BE-4EDF-81BA-C64640565336}" type="parTrans" cxnId="{9BE6A2D0-AEB7-4EB2-B6DD-F19CAF8BBA04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C60D71F3-3903-4857-AAE5-DAD46F1A85B9}" type="sibTrans" cxnId="{9BE6A2D0-AEB7-4EB2-B6DD-F19CAF8BBA04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3CF34900-0A71-43EA-8FCB-FE7D3D03561A}">
      <dgm:prSet phldrT="[Texte]"/>
      <dgm:spPr/>
      <dgm:t>
        <a:bodyPr/>
        <a:lstStyle/>
        <a:p>
          <a:r>
            <a:rPr lang="fr-FR" b="0" i="0" u="none" dirty="0">
              <a:solidFill>
                <a:srgbClr val="000000"/>
              </a:solidFill>
            </a:rPr>
            <a:t>Licence </a:t>
          </a:r>
          <a:r>
            <a:rPr lang="fr-FR" b="0" i="0" u="none" dirty="0" smtClean="0">
              <a:solidFill>
                <a:srgbClr val="000000"/>
              </a:solidFill>
            </a:rPr>
            <a:t>Gestion des organisations de l’économie sociale et solidaire </a:t>
          </a:r>
          <a:endParaRPr lang="fr-FR" dirty="0">
            <a:solidFill>
              <a:srgbClr val="000000"/>
            </a:solidFill>
          </a:endParaRPr>
        </a:p>
      </dgm:t>
    </dgm:pt>
    <dgm:pt modelId="{204B58DD-9304-47F3-ACAD-A9A9F38246DE}" type="parTrans" cxnId="{7CEAF75C-99C9-4FC4-BAB4-25FA603F4971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1796AF36-C2EB-4D42-90E5-33004A653E4C}" type="sibTrans" cxnId="{7CEAF75C-99C9-4FC4-BAB4-25FA603F4971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7D9873B1-3A7C-40DA-B464-8415735319E2}">
      <dgm:prSet/>
      <dgm:spPr/>
      <dgm:t>
        <a:bodyPr/>
        <a:lstStyle/>
        <a:p>
          <a:r>
            <a:rPr lang="fr-FR" dirty="0">
              <a:solidFill>
                <a:srgbClr val="000000"/>
              </a:solidFill>
            </a:rPr>
            <a:t>Licence Gestion et Management des organisations sanitaires et sociales</a:t>
          </a:r>
        </a:p>
      </dgm:t>
    </dgm:pt>
    <dgm:pt modelId="{F80E08FB-D846-4FEC-B5FC-232A63309324}" type="parTrans" cxnId="{A5DDAEC3-EF06-42B0-9BE4-4E17D4012693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7F290BCA-F584-49B8-AE05-5090DC798FAC}" type="sibTrans" cxnId="{A5DDAEC3-EF06-42B0-9BE4-4E17D4012693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BAECF6F8-9950-41B7-81ED-2E1F02C5355E}" type="pres">
      <dgm:prSet presAssocID="{237D76BD-400A-40E3-B77F-D03E83BD70B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C07010B-68C4-478B-B368-A8664CB87EE1}" type="pres">
      <dgm:prSet presAssocID="{B729CD01-7EDC-4EF1-A28B-C119E4F244A0}" presName="composite" presStyleCnt="0"/>
      <dgm:spPr/>
    </dgm:pt>
    <dgm:pt modelId="{6E08367D-8874-466D-982D-90AC5F3D8105}" type="pres">
      <dgm:prSet presAssocID="{B729CD01-7EDC-4EF1-A28B-C119E4F244A0}" presName="imgShp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EAE3F5E-4EBF-458C-97DB-0B35CDD0E34A}" type="pres">
      <dgm:prSet presAssocID="{B729CD01-7EDC-4EF1-A28B-C119E4F244A0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6EC30B-634B-4985-ACDF-0EC349512A8C}" type="pres">
      <dgm:prSet presAssocID="{6057019A-B162-4F6D-A2BD-F7EBC4AF0C15}" presName="spacing" presStyleCnt="0"/>
      <dgm:spPr/>
    </dgm:pt>
    <dgm:pt modelId="{8BAB0CC7-7667-4142-9CEF-7DF2CB03179E}" type="pres">
      <dgm:prSet presAssocID="{36352FCA-1791-4614-9C89-2771A38EE72F}" presName="composite" presStyleCnt="0"/>
      <dgm:spPr/>
    </dgm:pt>
    <dgm:pt modelId="{CC724095-FCD1-4F60-9FC8-88F83BA6F355}" type="pres">
      <dgm:prSet presAssocID="{36352FCA-1791-4614-9C89-2771A38EE72F}" presName="imgShp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C40C123-96E0-44E8-84E2-047FD6F87AB3}" type="pres">
      <dgm:prSet presAssocID="{36352FCA-1791-4614-9C89-2771A38EE72F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C5B376-599E-458D-A890-C803FCE5C0CC}" type="pres">
      <dgm:prSet presAssocID="{C60D71F3-3903-4857-AAE5-DAD46F1A85B9}" presName="spacing" presStyleCnt="0"/>
      <dgm:spPr/>
    </dgm:pt>
    <dgm:pt modelId="{370793A2-704E-4ED0-A3C9-FD598793C3F3}" type="pres">
      <dgm:prSet presAssocID="{3CF34900-0A71-43EA-8FCB-FE7D3D03561A}" presName="composite" presStyleCnt="0"/>
      <dgm:spPr/>
    </dgm:pt>
    <dgm:pt modelId="{4B7F9724-4A31-4DA3-940A-3FD0C6C42BA2}" type="pres">
      <dgm:prSet presAssocID="{3CF34900-0A71-43EA-8FCB-FE7D3D03561A}" presName="imgShp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4D55B9A-415B-45BD-A0DD-482F036059D8}" type="pres">
      <dgm:prSet presAssocID="{3CF34900-0A71-43EA-8FCB-FE7D3D03561A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87EEC3-0301-4951-A79B-48E85AC6B06F}" type="pres">
      <dgm:prSet presAssocID="{1796AF36-C2EB-4D42-90E5-33004A653E4C}" presName="spacing" presStyleCnt="0"/>
      <dgm:spPr/>
    </dgm:pt>
    <dgm:pt modelId="{E505EAF9-5467-43C6-AA96-BD92D85B07BF}" type="pres">
      <dgm:prSet presAssocID="{7D9873B1-3A7C-40DA-B464-8415735319E2}" presName="composite" presStyleCnt="0"/>
      <dgm:spPr/>
    </dgm:pt>
    <dgm:pt modelId="{AB27637A-D49F-4FA1-9FB8-BAC20EFCF26B}" type="pres">
      <dgm:prSet presAssocID="{7D9873B1-3A7C-40DA-B464-8415735319E2}" presName="imgShp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5D6EA13A-80B2-4A75-AA10-627218CEE540}" type="pres">
      <dgm:prSet presAssocID="{7D9873B1-3A7C-40DA-B464-8415735319E2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8548F65-EC49-4ECC-9B22-773C8172F731}" type="presOf" srcId="{36352FCA-1791-4614-9C89-2771A38EE72F}" destId="{FC40C123-96E0-44E8-84E2-047FD6F87AB3}" srcOrd="0" destOrd="0" presId="urn:microsoft.com/office/officeart/2005/8/layout/vList3"/>
    <dgm:cxn modelId="{46EFB8D7-CBFE-48F2-8FFB-9E4C36F07A44}" type="presOf" srcId="{7D9873B1-3A7C-40DA-B464-8415735319E2}" destId="{5D6EA13A-80B2-4A75-AA10-627218CEE540}" srcOrd="0" destOrd="0" presId="urn:microsoft.com/office/officeart/2005/8/layout/vList3"/>
    <dgm:cxn modelId="{9BE6A2D0-AEB7-4EB2-B6DD-F19CAF8BBA04}" srcId="{237D76BD-400A-40E3-B77F-D03E83BD70B8}" destId="{36352FCA-1791-4614-9C89-2771A38EE72F}" srcOrd="1" destOrd="0" parTransId="{EFCEA6FF-22BE-4EDF-81BA-C64640565336}" sibTransId="{C60D71F3-3903-4857-AAE5-DAD46F1A85B9}"/>
    <dgm:cxn modelId="{18BD20FC-7E0C-4691-81A4-FD66BD96B714}" srcId="{237D76BD-400A-40E3-B77F-D03E83BD70B8}" destId="{B729CD01-7EDC-4EF1-A28B-C119E4F244A0}" srcOrd="0" destOrd="0" parTransId="{D4531263-8E92-4718-8430-3C354FF0642D}" sibTransId="{6057019A-B162-4F6D-A2BD-F7EBC4AF0C15}"/>
    <dgm:cxn modelId="{A5DDAEC3-EF06-42B0-9BE4-4E17D4012693}" srcId="{237D76BD-400A-40E3-B77F-D03E83BD70B8}" destId="{7D9873B1-3A7C-40DA-B464-8415735319E2}" srcOrd="3" destOrd="0" parTransId="{F80E08FB-D846-4FEC-B5FC-232A63309324}" sibTransId="{7F290BCA-F584-49B8-AE05-5090DC798FAC}"/>
    <dgm:cxn modelId="{7CEAF75C-99C9-4FC4-BAB4-25FA603F4971}" srcId="{237D76BD-400A-40E3-B77F-D03E83BD70B8}" destId="{3CF34900-0A71-43EA-8FCB-FE7D3D03561A}" srcOrd="2" destOrd="0" parTransId="{204B58DD-9304-47F3-ACAD-A9A9F38246DE}" sibTransId="{1796AF36-C2EB-4D42-90E5-33004A653E4C}"/>
    <dgm:cxn modelId="{B822CB53-49FE-43F0-9A92-A976F084CEB8}" type="presOf" srcId="{3CF34900-0A71-43EA-8FCB-FE7D3D03561A}" destId="{14D55B9A-415B-45BD-A0DD-482F036059D8}" srcOrd="0" destOrd="0" presId="urn:microsoft.com/office/officeart/2005/8/layout/vList3"/>
    <dgm:cxn modelId="{01D807A3-AAB4-4D05-A42C-89BBBC48F77E}" type="presOf" srcId="{B729CD01-7EDC-4EF1-A28B-C119E4F244A0}" destId="{9EAE3F5E-4EBF-458C-97DB-0B35CDD0E34A}" srcOrd="0" destOrd="0" presId="urn:microsoft.com/office/officeart/2005/8/layout/vList3"/>
    <dgm:cxn modelId="{251C0415-619F-4149-9BD4-9FECFD1165DF}" type="presOf" srcId="{237D76BD-400A-40E3-B77F-D03E83BD70B8}" destId="{BAECF6F8-9950-41B7-81ED-2E1F02C5355E}" srcOrd="0" destOrd="0" presId="urn:microsoft.com/office/officeart/2005/8/layout/vList3"/>
    <dgm:cxn modelId="{7ECD31A6-FE5E-49D7-9B7E-E35C06A53990}" type="presParOf" srcId="{BAECF6F8-9950-41B7-81ED-2E1F02C5355E}" destId="{DC07010B-68C4-478B-B368-A8664CB87EE1}" srcOrd="0" destOrd="0" presId="urn:microsoft.com/office/officeart/2005/8/layout/vList3"/>
    <dgm:cxn modelId="{A6E02922-FBBE-4603-A69C-9D769FD1C48C}" type="presParOf" srcId="{DC07010B-68C4-478B-B368-A8664CB87EE1}" destId="{6E08367D-8874-466D-982D-90AC5F3D8105}" srcOrd="0" destOrd="0" presId="urn:microsoft.com/office/officeart/2005/8/layout/vList3"/>
    <dgm:cxn modelId="{E1763604-D390-4339-9522-E18D7B58AA10}" type="presParOf" srcId="{DC07010B-68C4-478B-B368-A8664CB87EE1}" destId="{9EAE3F5E-4EBF-458C-97DB-0B35CDD0E34A}" srcOrd="1" destOrd="0" presId="urn:microsoft.com/office/officeart/2005/8/layout/vList3"/>
    <dgm:cxn modelId="{988470BC-99FF-4F7D-947A-54064682C4A3}" type="presParOf" srcId="{BAECF6F8-9950-41B7-81ED-2E1F02C5355E}" destId="{FB6EC30B-634B-4985-ACDF-0EC349512A8C}" srcOrd="1" destOrd="0" presId="urn:microsoft.com/office/officeart/2005/8/layout/vList3"/>
    <dgm:cxn modelId="{9EE0AF5F-C91D-4F80-9A75-58067A12862C}" type="presParOf" srcId="{BAECF6F8-9950-41B7-81ED-2E1F02C5355E}" destId="{8BAB0CC7-7667-4142-9CEF-7DF2CB03179E}" srcOrd="2" destOrd="0" presId="urn:microsoft.com/office/officeart/2005/8/layout/vList3"/>
    <dgm:cxn modelId="{F3728885-ECEF-4117-85A9-8F3DC5234182}" type="presParOf" srcId="{8BAB0CC7-7667-4142-9CEF-7DF2CB03179E}" destId="{CC724095-FCD1-4F60-9FC8-88F83BA6F355}" srcOrd="0" destOrd="0" presId="urn:microsoft.com/office/officeart/2005/8/layout/vList3"/>
    <dgm:cxn modelId="{C9944FD1-4881-4323-9D9F-38A70D052FED}" type="presParOf" srcId="{8BAB0CC7-7667-4142-9CEF-7DF2CB03179E}" destId="{FC40C123-96E0-44E8-84E2-047FD6F87AB3}" srcOrd="1" destOrd="0" presId="urn:microsoft.com/office/officeart/2005/8/layout/vList3"/>
    <dgm:cxn modelId="{12E5464A-1AE7-4A84-85FA-79D5FAE8C3FB}" type="presParOf" srcId="{BAECF6F8-9950-41B7-81ED-2E1F02C5355E}" destId="{A3C5B376-599E-458D-A890-C803FCE5C0CC}" srcOrd="3" destOrd="0" presId="urn:microsoft.com/office/officeart/2005/8/layout/vList3"/>
    <dgm:cxn modelId="{4E9F8713-6F76-4E44-B7C7-237A9A2BD8E7}" type="presParOf" srcId="{BAECF6F8-9950-41B7-81ED-2E1F02C5355E}" destId="{370793A2-704E-4ED0-A3C9-FD598793C3F3}" srcOrd="4" destOrd="0" presId="urn:microsoft.com/office/officeart/2005/8/layout/vList3"/>
    <dgm:cxn modelId="{BFB20F83-F452-4917-8E92-0513DE7CE26C}" type="presParOf" srcId="{370793A2-704E-4ED0-A3C9-FD598793C3F3}" destId="{4B7F9724-4A31-4DA3-940A-3FD0C6C42BA2}" srcOrd="0" destOrd="0" presId="urn:microsoft.com/office/officeart/2005/8/layout/vList3"/>
    <dgm:cxn modelId="{6C158DC6-4DEF-4B78-93D5-5A8492903B2C}" type="presParOf" srcId="{370793A2-704E-4ED0-A3C9-FD598793C3F3}" destId="{14D55B9A-415B-45BD-A0DD-482F036059D8}" srcOrd="1" destOrd="0" presId="urn:microsoft.com/office/officeart/2005/8/layout/vList3"/>
    <dgm:cxn modelId="{DC95D3AC-7C06-4B98-AEB4-118A3C71D916}" type="presParOf" srcId="{BAECF6F8-9950-41B7-81ED-2E1F02C5355E}" destId="{8587EEC3-0301-4951-A79B-48E85AC6B06F}" srcOrd="5" destOrd="0" presId="urn:microsoft.com/office/officeart/2005/8/layout/vList3"/>
    <dgm:cxn modelId="{230D79A2-52F5-439D-A4F0-40700CA98F51}" type="presParOf" srcId="{BAECF6F8-9950-41B7-81ED-2E1F02C5355E}" destId="{E505EAF9-5467-43C6-AA96-BD92D85B07BF}" srcOrd="6" destOrd="0" presId="urn:microsoft.com/office/officeart/2005/8/layout/vList3"/>
    <dgm:cxn modelId="{97C8D433-18BD-4601-B07C-99C27C3BA656}" type="presParOf" srcId="{E505EAF9-5467-43C6-AA96-BD92D85B07BF}" destId="{AB27637A-D49F-4FA1-9FB8-BAC20EFCF26B}" srcOrd="0" destOrd="0" presId="urn:microsoft.com/office/officeart/2005/8/layout/vList3"/>
    <dgm:cxn modelId="{BD5A99E0-9E96-4C52-B2D7-91885A38910C}" type="presParOf" srcId="{E505EAF9-5467-43C6-AA96-BD92D85B07BF}" destId="{5D6EA13A-80B2-4A75-AA10-627218CEE540}" srcOrd="1" destOrd="0" presId="urn:microsoft.com/office/officeart/2005/8/layout/vLis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F845D6-4E0B-412C-939B-8856B4C6A71B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8C60DDE8-FFEC-4EBB-A66F-3A7022BDEA4A}">
      <dgm:prSet phldrT="[Texte]" custT="1"/>
      <dgm:spPr/>
      <dgm:t>
        <a:bodyPr/>
        <a:lstStyle/>
        <a:p>
          <a:r>
            <a:rPr lang="fr-FR" sz="1600" dirty="0" smtClean="0">
              <a:solidFill>
                <a:srgbClr val="000000"/>
              </a:solidFill>
            </a:rPr>
            <a:t>Enquêtrice sociale</a:t>
          </a:r>
          <a:endParaRPr lang="fr-FR" sz="1600" dirty="0">
            <a:solidFill>
              <a:srgbClr val="000000"/>
            </a:solidFill>
          </a:endParaRPr>
        </a:p>
      </dgm:t>
    </dgm:pt>
    <dgm:pt modelId="{E99951A8-72E8-4D4D-9180-B49ABC82C8DE}" type="parTrans" cxnId="{D27C481B-DB71-42B9-A6A7-D02FAD91E985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F8112DB2-571E-477B-96CB-51D441701EE5}" type="sibTrans" cxnId="{D27C481B-DB71-42B9-A6A7-D02FAD91E985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7A7E2BF9-3A82-475E-AC96-4F05669C2987}">
      <dgm:prSet phldrT="[Texte]" custT="1"/>
      <dgm:spPr/>
      <dgm:t>
        <a:bodyPr/>
        <a:lstStyle/>
        <a:p>
          <a:r>
            <a:rPr lang="fr-FR" sz="1600" dirty="0" smtClean="0">
              <a:solidFill>
                <a:srgbClr val="000000"/>
              </a:solidFill>
            </a:rPr>
            <a:t>Hôtesse d’accueil MDPH</a:t>
          </a:r>
          <a:endParaRPr lang="fr-FR" sz="1600" dirty="0">
            <a:solidFill>
              <a:srgbClr val="000000"/>
            </a:solidFill>
          </a:endParaRPr>
        </a:p>
      </dgm:t>
    </dgm:pt>
    <dgm:pt modelId="{58CCC754-33A1-447C-BBB6-12193931A53D}" type="parTrans" cxnId="{21DDF614-0E47-4BC6-8C0A-5958617F3D2A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2E56EF6A-59F8-4B13-AE8D-4A0A3D7FAD56}" type="sibTrans" cxnId="{21DDF614-0E47-4BC6-8C0A-5958617F3D2A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7923BDFC-1D97-4E6C-A101-3D49CA9D7014}">
      <dgm:prSet phldrT="[Texte]" custT="1"/>
      <dgm:spPr/>
      <dgm:t>
        <a:bodyPr/>
        <a:lstStyle/>
        <a:p>
          <a:r>
            <a:rPr lang="fr-FR" sz="1600" dirty="0" smtClean="0">
              <a:solidFill>
                <a:srgbClr val="000000"/>
              </a:solidFill>
            </a:rPr>
            <a:t>Responsable de secteur CCAS</a:t>
          </a:r>
          <a:endParaRPr lang="fr-FR" sz="1600" dirty="0">
            <a:solidFill>
              <a:srgbClr val="000000"/>
            </a:solidFill>
          </a:endParaRPr>
        </a:p>
      </dgm:t>
    </dgm:pt>
    <dgm:pt modelId="{E6A0EEAE-6805-44F5-9148-F31774B51E3C}" type="parTrans" cxnId="{FC00948B-7DED-40E1-86C4-24BF382D4000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6134E6A0-1E42-4D43-9A16-E76DD13F8AA2}" type="sibTrans" cxnId="{FC00948B-7DED-40E1-86C4-24BF382D4000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47ABD4E5-7BF8-4433-8327-E4311FE29A6C}">
      <dgm:prSet phldrT="[Texte]" custT="1"/>
      <dgm:spPr/>
      <dgm:t>
        <a:bodyPr/>
        <a:lstStyle/>
        <a:p>
          <a:r>
            <a:rPr lang="fr-FR" sz="1600" dirty="0" smtClean="0">
              <a:solidFill>
                <a:srgbClr val="000000"/>
              </a:solidFill>
            </a:rPr>
            <a:t>Conseillère à l’assurance maladie</a:t>
          </a:r>
          <a:endParaRPr lang="fr-FR" sz="1600" dirty="0">
            <a:solidFill>
              <a:srgbClr val="000000"/>
            </a:solidFill>
          </a:endParaRPr>
        </a:p>
      </dgm:t>
    </dgm:pt>
    <dgm:pt modelId="{D1289AF1-EA4E-480A-9173-566F55DD38A7}" type="parTrans" cxnId="{450F8604-909C-4CBB-BA68-4DE42BA67CCD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6197D03D-987A-418F-ABCF-B219ACD45C23}" type="sibTrans" cxnId="{450F8604-909C-4CBB-BA68-4DE42BA67CCD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0B01E52A-3D9B-4598-B261-2D85773F31B6}">
      <dgm:prSet phldrT="[Texte]" custT="1"/>
      <dgm:spPr/>
      <dgm:t>
        <a:bodyPr/>
        <a:lstStyle/>
        <a:p>
          <a:r>
            <a:rPr lang="fr-FR" sz="1600" dirty="0" smtClean="0">
              <a:solidFill>
                <a:srgbClr val="000000"/>
              </a:solidFill>
            </a:rPr>
            <a:t>Assistante en  ressources humaines</a:t>
          </a:r>
          <a:endParaRPr lang="fr-FR" sz="1600" dirty="0">
            <a:solidFill>
              <a:srgbClr val="000000"/>
            </a:solidFill>
          </a:endParaRPr>
        </a:p>
      </dgm:t>
    </dgm:pt>
    <dgm:pt modelId="{EE94C3DC-B12E-4ABB-8379-D3220FC85DB5}" type="parTrans" cxnId="{6966FD49-0F25-446B-8634-C4A9A3A60AD4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91492122-6A2B-449F-B35F-8DCB54DA4847}" type="sibTrans" cxnId="{6966FD49-0F25-446B-8634-C4A9A3A60AD4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4EE71589-1377-49A3-A8A7-FA35A30B880F}">
      <dgm:prSet phldrT="[Texte]" custT="1"/>
      <dgm:spPr/>
      <dgm:t>
        <a:bodyPr/>
        <a:lstStyle/>
        <a:p>
          <a:r>
            <a:rPr lang="fr-FR" sz="1600" dirty="0" smtClean="0">
              <a:solidFill>
                <a:srgbClr val="000000"/>
              </a:solidFill>
            </a:rPr>
            <a:t>Gestionnaire conseil CAF </a:t>
          </a:r>
          <a:endParaRPr lang="fr-FR" sz="1600" dirty="0">
            <a:solidFill>
              <a:srgbClr val="000000"/>
            </a:solidFill>
          </a:endParaRPr>
        </a:p>
      </dgm:t>
    </dgm:pt>
    <dgm:pt modelId="{8FB0B2D4-5EFC-48E8-9A83-FE2A5CC92FEB}" type="parTrans" cxnId="{B13C4B77-A5FC-4D75-8752-732B758F3125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8CA68DA1-C968-4F6A-A73C-971359759F81}" type="sibTrans" cxnId="{B13C4B77-A5FC-4D75-8752-732B758F3125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8A59DB48-8A73-4D2E-8ECE-6A0C090F299C}">
      <dgm:prSet phldrT="[Texte]" custT="1"/>
      <dgm:spPr/>
      <dgm:t>
        <a:bodyPr/>
        <a:lstStyle/>
        <a:p>
          <a:r>
            <a:rPr lang="fr-FR" sz="1600" dirty="0" smtClean="0">
              <a:solidFill>
                <a:srgbClr val="000000"/>
              </a:solidFill>
            </a:rPr>
            <a:t>Attaché juridique de la protection judiciaire de la jeunesse</a:t>
          </a:r>
          <a:endParaRPr lang="fr-FR" sz="1600" dirty="0">
            <a:solidFill>
              <a:srgbClr val="000000"/>
            </a:solidFill>
          </a:endParaRPr>
        </a:p>
      </dgm:t>
    </dgm:pt>
    <dgm:pt modelId="{1F116B07-F1FE-41F7-98FB-3A6ED8150004}" type="parTrans" cxnId="{D0EC7099-01B8-4C58-A73F-2B3532A2AFFB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7BC74DFC-2200-4950-BA7C-708309A4585D}" type="sibTrans" cxnId="{D0EC7099-01B8-4C58-A73F-2B3532A2AFFB}">
      <dgm:prSet/>
      <dgm:spPr/>
      <dgm:t>
        <a:bodyPr/>
        <a:lstStyle/>
        <a:p>
          <a:endParaRPr lang="fr-FR">
            <a:solidFill>
              <a:srgbClr val="000000"/>
            </a:solidFill>
          </a:endParaRPr>
        </a:p>
      </dgm:t>
    </dgm:pt>
    <dgm:pt modelId="{EC762089-3673-4CB3-B2D5-03AB0F738C2A}" type="pres">
      <dgm:prSet presAssocID="{67F845D6-4E0B-412C-939B-8856B4C6A71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3F8254C-44CA-411A-968C-5D7A24E7E005}" type="pres">
      <dgm:prSet presAssocID="{8C60DDE8-FFEC-4EBB-A66F-3A7022BDEA4A}" presName="node" presStyleLbl="node1" presStyleIdx="0" presStyleCnt="7" custScaleX="127020" custScaleY="154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319D63-B4FA-474D-B07A-2A29BD1F5ED1}" type="pres">
      <dgm:prSet presAssocID="{8C60DDE8-FFEC-4EBB-A66F-3A7022BDEA4A}" presName="spNode" presStyleCnt="0"/>
      <dgm:spPr/>
    </dgm:pt>
    <dgm:pt modelId="{A29615FC-5AA1-4704-8947-C5F676AC9663}" type="pres">
      <dgm:prSet presAssocID="{F8112DB2-571E-477B-96CB-51D441701EE5}" presName="sibTrans" presStyleLbl="sibTrans1D1" presStyleIdx="0" presStyleCnt="7"/>
      <dgm:spPr/>
      <dgm:t>
        <a:bodyPr/>
        <a:lstStyle/>
        <a:p>
          <a:endParaRPr lang="fr-FR"/>
        </a:p>
      </dgm:t>
    </dgm:pt>
    <dgm:pt modelId="{1CF126B1-47EE-4E8F-AA03-EFB6BEDE8D45}" type="pres">
      <dgm:prSet presAssocID="{7A7E2BF9-3A82-475E-AC96-4F05669C2987}" presName="node" presStyleLbl="node1" presStyleIdx="1" presStyleCnt="7" custScaleX="127020" custScaleY="154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FF9545-C1EB-4AE1-84CA-D9CAA39F03AE}" type="pres">
      <dgm:prSet presAssocID="{7A7E2BF9-3A82-475E-AC96-4F05669C2987}" presName="spNode" presStyleCnt="0"/>
      <dgm:spPr/>
    </dgm:pt>
    <dgm:pt modelId="{B562277F-5F58-4A17-9203-D4B95D940239}" type="pres">
      <dgm:prSet presAssocID="{2E56EF6A-59F8-4B13-AE8D-4A0A3D7FAD56}" presName="sibTrans" presStyleLbl="sibTrans1D1" presStyleIdx="1" presStyleCnt="7"/>
      <dgm:spPr/>
      <dgm:t>
        <a:bodyPr/>
        <a:lstStyle/>
        <a:p>
          <a:endParaRPr lang="fr-FR"/>
        </a:p>
      </dgm:t>
    </dgm:pt>
    <dgm:pt modelId="{6962F226-14A9-49BA-909F-9D896BC3DA6D}" type="pres">
      <dgm:prSet presAssocID="{7923BDFC-1D97-4E6C-A101-3D49CA9D7014}" presName="node" presStyleLbl="node1" presStyleIdx="2" presStyleCnt="7" custScaleX="127020" custScaleY="154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41BD83-3952-4C0F-959C-501FDB44ECEB}" type="pres">
      <dgm:prSet presAssocID="{7923BDFC-1D97-4E6C-A101-3D49CA9D7014}" presName="spNode" presStyleCnt="0"/>
      <dgm:spPr/>
    </dgm:pt>
    <dgm:pt modelId="{3E3A4802-ED4E-43FE-A311-2273AC446315}" type="pres">
      <dgm:prSet presAssocID="{6134E6A0-1E42-4D43-9A16-E76DD13F8AA2}" presName="sibTrans" presStyleLbl="sibTrans1D1" presStyleIdx="2" presStyleCnt="7"/>
      <dgm:spPr/>
      <dgm:t>
        <a:bodyPr/>
        <a:lstStyle/>
        <a:p>
          <a:endParaRPr lang="fr-FR"/>
        </a:p>
      </dgm:t>
    </dgm:pt>
    <dgm:pt modelId="{030622E4-7027-451F-B180-D997AD0ACEF6}" type="pres">
      <dgm:prSet presAssocID="{47ABD4E5-7BF8-4433-8327-E4311FE29A6C}" presName="node" presStyleLbl="node1" presStyleIdx="3" presStyleCnt="7" custScaleX="127020" custScaleY="154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6D40D9-405A-4871-B84F-042690A387AD}" type="pres">
      <dgm:prSet presAssocID="{47ABD4E5-7BF8-4433-8327-E4311FE29A6C}" presName="spNode" presStyleCnt="0"/>
      <dgm:spPr/>
    </dgm:pt>
    <dgm:pt modelId="{DB2F8A08-BC22-45A4-8923-DFED2F430B05}" type="pres">
      <dgm:prSet presAssocID="{6197D03D-987A-418F-ABCF-B219ACD45C23}" presName="sibTrans" presStyleLbl="sibTrans1D1" presStyleIdx="3" presStyleCnt="7"/>
      <dgm:spPr/>
      <dgm:t>
        <a:bodyPr/>
        <a:lstStyle/>
        <a:p>
          <a:endParaRPr lang="fr-FR"/>
        </a:p>
      </dgm:t>
    </dgm:pt>
    <dgm:pt modelId="{A05C57EE-2C89-4C33-BE14-528FCD007E80}" type="pres">
      <dgm:prSet presAssocID="{0B01E52A-3D9B-4598-B261-2D85773F31B6}" presName="node" presStyleLbl="node1" presStyleIdx="4" presStyleCnt="7" custScaleX="127020" custScaleY="154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29395C-703E-4CAA-B8A3-2167ABAE9FB5}" type="pres">
      <dgm:prSet presAssocID="{0B01E52A-3D9B-4598-B261-2D85773F31B6}" presName="spNode" presStyleCnt="0"/>
      <dgm:spPr/>
    </dgm:pt>
    <dgm:pt modelId="{823FAE87-D2A6-4B72-BFB7-587C81FF07C6}" type="pres">
      <dgm:prSet presAssocID="{91492122-6A2B-449F-B35F-8DCB54DA4847}" presName="sibTrans" presStyleLbl="sibTrans1D1" presStyleIdx="4" presStyleCnt="7"/>
      <dgm:spPr/>
      <dgm:t>
        <a:bodyPr/>
        <a:lstStyle/>
        <a:p>
          <a:endParaRPr lang="fr-FR"/>
        </a:p>
      </dgm:t>
    </dgm:pt>
    <dgm:pt modelId="{0CA8D3C4-342F-45FB-BA34-6281D4C8C9D2}" type="pres">
      <dgm:prSet presAssocID="{8A59DB48-8A73-4D2E-8ECE-6A0C090F299C}" presName="node" presStyleLbl="node1" presStyleIdx="5" presStyleCnt="7" custScaleX="127020" custScaleY="154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028891-3945-4A19-AE82-26A47EB7A696}" type="pres">
      <dgm:prSet presAssocID="{8A59DB48-8A73-4D2E-8ECE-6A0C090F299C}" presName="spNode" presStyleCnt="0"/>
      <dgm:spPr/>
    </dgm:pt>
    <dgm:pt modelId="{AD3B7671-2439-440C-AEED-FDEE375810D6}" type="pres">
      <dgm:prSet presAssocID="{7BC74DFC-2200-4950-BA7C-708309A4585D}" presName="sibTrans" presStyleLbl="sibTrans1D1" presStyleIdx="5" presStyleCnt="7"/>
      <dgm:spPr/>
      <dgm:t>
        <a:bodyPr/>
        <a:lstStyle/>
        <a:p>
          <a:endParaRPr lang="fr-FR"/>
        </a:p>
      </dgm:t>
    </dgm:pt>
    <dgm:pt modelId="{FCB0507E-95F2-4F04-B2D9-5FA15F534AE1}" type="pres">
      <dgm:prSet presAssocID="{4EE71589-1377-49A3-A8A7-FA35A30B880F}" presName="node" presStyleLbl="node1" presStyleIdx="6" presStyleCnt="7" custScaleX="127020" custScaleY="154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F3AC3A-73D6-4C20-BFEA-C6352BD8C70C}" type="pres">
      <dgm:prSet presAssocID="{4EE71589-1377-49A3-A8A7-FA35A30B880F}" presName="spNode" presStyleCnt="0"/>
      <dgm:spPr/>
    </dgm:pt>
    <dgm:pt modelId="{B7F806B1-E957-42FB-AFB7-14B375B77FF4}" type="pres">
      <dgm:prSet presAssocID="{8CA68DA1-C968-4F6A-A73C-971359759F81}" presName="sibTrans" presStyleLbl="sibTrans1D1" presStyleIdx="6" presStyleCnt="7"/>
      <dgm:spPr/>
      <dgm:t>
        <a:bodyPr/>
        <a:lstStyle/>
        <a:p>
          <a:endParaRPr lang="fr-FR"/>
        </a:p>
      </dgm:t>
    </dgm:pt>
  </dgm:ptLst>
  <dgm:cxnLst>
    <dgm:cxn modelId="{AFA16B4F-ED3D-4B8C-AB76-CA4085B13200}" type="presOf" srcId="{7A7E2BF9-3A82-475E-AC96-4F05669C2987}" destId="{1CF126B1-47EE-4E8F-AA03-EFB6BEDE8D45}" srcOrd="0" destOrd="0" presId="urn:microsoft.com/office/officeart/2005/8/layout/cycle6"/>
    <dgm:cxn modelId="{ED4DEBDE-3770-4053-B1E9-6244F13C9CCB}" type="presOf" srcId="{F8112DB2-571E-477B-96CB-51D441701EE5}" destId="{A29615FC-5AA1-4704-8947-C5F676AC9663}" srcOrd="0" destOrd="0" presId="urn:microsoft.com/office/officeart/2005/8/layout/cycle6"/>
    <dgm:cxn modelId="{2435B995-BC04-47A7-A913-B995E79DC844}" type="presOf" srcId="{6197D03D-987A-418F-ABCF-B219ACD45C23}" destId="{DB2F8A08-BC22-45A4-8923-DFED2F430B05}" srcOrd="0" destOrd="0" presId="urn:microsoft.com/office/officeart/2005/8/layout/cycle6"/>
    <dgm:cxn modelId="{98602638-4CBD-414D-AC03-EC659D02154F}" type="presOf" srcId="{0B01E52A-3D9B-4598-B261-2D85773F31B6}" destId="{A05C57EE-2C89-4C33-BE14-528FCD007E80}" srcOrd="0" destOrd="0" presId="urn:microsoft.com/office/officeart/2005/8/layout/cycle6"/>
    <dgm:cxn modelId="{6966FD49-0F25-446B-8634-C4A9A3A60AD4}" srcId="{67F845D6-4E0B-412C-939B-8856B4C6A71B}" destId="{0B01E52A-3D9B-4598-B261-2D85773F31B6}" srcOrd="4" destOrd="0" parTransId="{EE94C3DC-B12E-4ABB-8379-D3220FC85DB5}" sibTransId="{91492122-6A2B-449F-B35F-8DCB54DA4847}"/>
    <dgm:cxn modelId="{04BF3DCC-0373-4863-9F58-3A06D02969C2}" type="presOf" srcId="{2E56EF6A-59F8-4B13-AE8D-4A0A3D7FAD56}" destId="{B562277F-5F58-4A17-9203-D4B95D940239}" srcOrd="0" destOrd="0" presId="urn:microsoft.com/office/officeart/2005/8/layout/cycle6"/>
    <dgm:cxn modelId="{450F8604-909C-4CBB-BA68-4DE42BA67CCD}" srcId="{67F845D6-4E0B-412C-939B-8856B4C6A71B}" destId="{47ABD4E5-7BF8-4433-8327-E4311FE29A6C}" srcOrd="3" destOrd="0" parTransId="{D1289AF1-EA4E-480A-9173-566F55DD38A7}" sibTransId="{6197D03D-987A-418F-ABCF-B219ACD45C23}"/>
    <dgm:cxn modelId="{50545A86-F60D-42D2-8A7D-0696F3B9C9D7}" type="presOf" srcId="{7923BDFC-1D97-4E6C-A101-3D49CA9D7014}" destId="{6962F226-14A9-49BA-909F-9D896BC3DA6D}" srcOrd="0" destOrd="0" presId="urn:microsoft.com/office/officeart/2005/8/layout/cycle6"/>
    <dgm:cxn modelId="{21DDF614-0E47-4BC6-8C0A-5958617F3D2A}" srcId="{67F845D6-4E0B-412C-939B-8856B4C6A71B}" destId="{7A7E2BF9-3A82-475E-AC96-4F05669C2987}" srcOrd="1" destOrd="0" parTransId="{58CCC754-33A1-447C-BBB6-12193931A53D}" sibTransId="{2E56EF6A-59F8-4B13-AE8D-4A0A3D7FAD56}"/>
    <dgm:cxn modelId="{4F6E2CE8-4FA1-417A-A154-B6A6C8762BF6}" type="presOf" srcId="{8A59DB48-8A73-4D2E-8ECE-6A0C090F299C}" destId="{0CA8D3C4-342F-45FB-BA34-6281D4C8C9D2}" srcOrd="0" destOrd="0" presId="urn:microsoft.com/office/officeart/2005/8/layout/cycle6"/>
    <dgm:cxn modelId="{3592C2B8-93A5-4DD6-9BB9-8491B9543FF8}" type="presOf" srcId="{67F845D6-4E0B-412C-939B-8856B4C6A71B}" destId="{EC762089-3673-4CB3-B2D5-03AB0F738C2A}" srcOrd="0" destOrd="0" presId="urn:microsoft.com/office/officeart/2005/8/layout/cycle6"/>
    <dgm:cxn modelId="{B13C4B77-A5FC-4D75-8752-732B758F3125}" srcId="{67F845D6-4E0B-412C-939B-8856B4C6A71B}" destId="{4EE71589-1377-49A3-A8A7-FA35A30B880F}" srcOrd="6" destOrd="0" parTransId="{8FB0B2D4-5EFC-48E8-9A83-FE2A5CC92FEB}" sibTransId="{8CA68DA1-C968-4F6A-A73C-971359759F81}"/>
    <dgm:cxn modelId="{D27C481B-DB71-42B9-A6A7-D02FAD91E985}" srcId="{67F845D6-4E0B-412C-939B-8856B4C6A71B}" destId="{8C60DDE8-FFEC-4EBB-A66F-3A7022BDEA4A}" srcOrd="0" destOrd="0" parTransId="{E99951A8-72E8-4D4D-9180-B49ABC82C8DE}" sibTransId="{F8112DB2-571E-477B-96CB-51D441701EE5}"/>
    <dgm:cxn modelId="{608CB65E-F762-4C22-B697-58F158192469}" type="presOf" srcId="{4EE71589-1377-49A3-A8A7-FA35A30B880F}" destId="{FCB0507E-95F2-4F04-B2D9-5FA15F534AE1}" srcOrd="0" destOrd="0" presId="urn:microsoft.com/office/officeart/2005/8/layout/cycle6"/>
    <dgm:cxn modelId="{31108392-9E76-403B-A6F0-635D6F1869DB}" type="presOf" srcId="{7BC74DFC-2200-4950-BA7C-708309A4585D}" destId="{AD3B7671-2439-440C-AEED-FDEE375810D6}" srcOrd="0" destOrd="0" presId="urn:microsoft.com/office/officeart/2005/8/layout/cycle6"/>
    <dgm:cxn modelId="{F9A6A06A-7FF2-4ABF-B91B-8AD651F944A9}" type="presOf" srcId="{8C60DDE8-FFEC-4EBB-A66F-3A7022BDEA4A}" destId="{93F8254C-44CA-411A-968C-5D7A24E7E005}" srcOrd="0" destOrd="0" presId="urn:microsoft.com/office/officeart/2005/8/layout/cycle6"/>
    <dgm:cxn modelId="{0F5DE3E7-C011-4B9B-B6F5-5448822A3D60}" type="presOf" srcId="{6134E6A0-1E42-4D43-9A16-E76DD13F8AA2}" destId="{3E3A4802-ED4E-43FE-A311-2273AC446315}" srcOrd="0" destOrd="0" presId="urn:microsoft.com/office/officeart/2005/8/layout/cycle6"/>
    <dgm:cxn modelId="{56834B88-84FD-4946-9124-AE7C6E2D5B86}" type="presOf" srcId="{47ABD4E5-7BF8-4433-8327-E4311FE29A6C}" destId="{030622E4-7027-451F-B180-D997AD0ACEF6}" srcOrd="0" destOrd="0" presId="urn:microsoft.com/office/officeart/2005/8/layout/cycle6"/>
    <dgm:cxn modelId="{FC00948B-7DED-40E1-86C4-24BF382D4000}" srcId="{67F845D6-4E0B-412C-939B-8856B4C6A71B}" destId="{7923BDFC-1D97-4E6C-A101-3D49CA9D7014}" srcOrd="2" destOrd="0" parTransId="{E6A0EEAE-6805-44F5-9148-F31774B51E3C}" sibTransId="{6134E6A0-1E42-4D43-9A16-E76DD13F8AA2}"/>
    <dgm:cxn modelId="{D0EC7099-01B8-4C58-A73F-2B3532A2AFFB}" srcId="{67F845D6-4E0B-412C-939B-8856B4C6A71B}" destId="{8A59DB48-8A73-4D2E-8ECE-6A0C090F299C}" srcOrd="5" destOrd="0" parTransId="{1F116B07-F1FE-41F7-98FB-3A6ED8150004}" sibTransId="{7BC74DFC-2200-4950-BA7C-708309A4585D}"/>
    <dgm:cxn modelId="{66D848C0-09E2-4F92-9440-2B28C1CD02EA}" type="presOf" srcId="{8CA68DA1-C968-4F6A-A73C-971359759F81}" destId="{B7F806B1-E957-42FB-AFB7-14B375B77FF4}" srcOrd="0" destOrd="0" presId="urn:microsoft.com/office/officeart/2005/8/layout/cycle6"/>
    <dgm:cxn modelId="{55326060-6355-4B4C-84F8-473876017D80}" type="presOf" srcId="{91492122-6A2B-449F-B35F-8DCB54DA4847}" destId="{823FAE87-D2A6-4B72-BFB7-587C81FF07C6}" srcOrd="0" destOrd="0" presId="urn:microsoft.com/office/officeart/2005/8/layout/cycle6"/>
    <dgm:cxn modelId="{D5DB1001-6A21-4B29-8879-27383DCADF67}" type="presParOf" srcId="{EC762089-3673-4CB3-B2D5-03AB0F738C2A}" destId="{93F8254C-44CA-411A-968C-5D7A24E7E005}" srcOrd="0" destOrd="0" presId="urn:microsoft.com/office/officeart/2005/8/layout/cycle6"/>
    <dgm:cxn modelId="{95EBDFCA-7291-41CE-B5E9-4C30FB7E6AAC}" type="presParOf" srcId="{EC762089-3673-4CB3-B2D5-03AB0F738C2A}" destId="{C3319D63-B4FA-474D-B07A-2A29BD1F5ED1}" srcOrd="1" destOrd="0" presId="urn:microsoft.com/office/officeart/2005/8/layout/cycle6"/>
    <dgm:cxn modelId="{0448E616-37F5-434B-B6BE-390B7610BEED}" type="presParOf" srcId="{EC762089-3673-4CB3-B2D5-03AB0F738C2A}" destId="{A29615FC-5AA1-4704-8947-C5F676AC9663}" srcOrd="2" destOrd="0" presId="urn:microsoft.com/office/officeart/2005/8/layout/cycle6"/>
    <dgm:cxn modelId="{29BCC6D4-02A8-4F18-AAC6-FA403825F1D8}" type="presParOf" srcId="{EC762089-3673-4CB3-B2D5-03AB0F738C2A}" destId="{1CF126B1-47EE-4E8F-AA03-EFB6BEDE8D45}" srcOrd="3" destOrd="0" presId="urn:microsoft.com/office/officeart/2005/8/layout/cycle6"/>
    <dgm:cxn modelId="{FF5CC6E8-1BEE-4395-A81D-D0269838076B}" type="presParOf" srcId="{EC762089-3673-4CB3-B2D5-03AB0F738C2A}" destId="{32FF9545-C1EB-4AE1-84CA-D9CAA39F03AE}" srcOrd="4" destOrd="0" presId="urn:microsoft.com/office/officeart/2005/8/layout/cycle6"/>
    <dgm:cxn modelId="{8EABCDC3-C788-4DF6-8E89-B50F0B0EB511}" type="presParOf" srcId="{EC762089-3673-4CB3-B2D5-03AB0F738C2A}" destId="{B562277F-5F58-4A17-9203-D4B95D940239}" srcOrd="5" destOrd="0" presId="urn:microsoft.com/office/officeart/2005/8/layout/cycle6"/>
    <dgm:cxn modelId="{EBBA3EFD-9642-4065-B966-11AA2FBD2F3D}" type="presParOf" srcId="{EC762089-3673-4CB3-B2D5-03AB0F738C2A}" destId="{6962F226-14A9-49BA-909F-9D896BC3DA6D}" srcOrd="6" destOrd="0" presId="urn:microsoft.com/office/officeart/2005/8/layout/cycle6"/>
    <dgm:cxn modelId="{C134F907-39A0-46B9-9A96-34C48C825F5D}" type="presParOf" srcId="{EC762089-3673-4CB3-B2D5-03AB0F738C2A}" destId="{6E41BD83-3952-4C0F-959C-501FDB44ECEB}" srcOrd="7" destOrd="0" presId="urn:microsoft.com/office/officeart/2005/8/layout/cycle6"/>
    <dgm:cxn modelId="{7E163A89-1734-45F9-909D-9FA014DD3B5C}" type="presParOf" srcId="{EC762089-3673-4CB3-B2D5-03AB0F738C2A}" destId="{3E3A4802-ED4E-43FE-A311-2273AC446315}" srcOrd="8" destOrd="0" presId="urn:microsoft.com/office/officeart/2005/8/layout/cycle6"/>
    <dgm:cxn modelId="{D79FF106-B3C0-4E0C-A2F6-6FCF38F3E1AA}" type="presParOf" srcId="{EC762089-3673-4CB3-B2D5-03AB0F738C2A}" destId="{030622E4-7027-451F-B180-D997AD0ACEF6}" srcOrd="9" destOrd="0" presId="urn:microsoft.com/office/officeart/2005/8/layout/cycle6"/>
    <dgm:cxn modelId="{BDCCB337-84D8-4ABF-8201-DAF7CDD389B1}" type="presParOf" srcId="{EC762089-3673-4CB3-B2D5-03AB0F738C2A}" destId="{126D40D9-405A-4871-B84F-042690A387AD}" srcOrd="10" destOrd="0" presId="urn:microsoft.com/office/officeart/2005/8/layout/cycle6"/>
    <dgm:cxn modelId="{0D0D1D07-EC66-4AEE-B881-5DC59136CD67}" type="presParOf" srcId="{EC762089-3673-4CB3-B2D5-03AB0F738C2A}" destId="{DB2F8A08-BC22-45A4-8923-DFED2F430B05}" srcOrd="11" destOrd="0" presId="urn:microsoft.com/office/officeart/2005/8/layout/cycle6"/>
    <dgm:cxn modelId="{AD79EA3A-9052-42EC-89A0-E47C02066EC0}" type="presParOf" srcId="{EC762089-3673-4CB3-B2D5-03AB0F738C2A}" destId="{A05C57EE-2C89-4C33-BE14-528FCD007E80}" srcOrd="12" destOrd="0" presId="urn:microsoft.com/office/officeart/2005/8/layout/cycle6"/>
    <dgm:cxn modelId="{600A727F-ADAA-4E76-B4DF-5AD8007D209C}" type="presParOf" srcId="{EC762089-3673-4CB3-B2D5-03AB0F738C2A}" destId="{4429395C-703E-4CAA-B8A3-2167ABAE9FB5}" srcOrd="13" destOrd="0" presId="urn:microsoft.com/office/officeart/2005/8/layout/cycle6"/>
    <dgm:cxn modelId="{0E67F39E-D87E-4AEA-A816-7FCCFE1041BD}" type="presParOf" srcId="{EC762089-3673-4CB3-B2D5-03AB0F738C2A}" destId="{823FAE87-D2A6-4B72-BFB7-587C81FF07C6}" srcOrd="14" destOrd="0" presId="urn:microsoft.com/office/officeart/2005/8/layout/cycle6"/>
    <dgm:cxn modelId="{DD2ED5FD-3548-4ABB-A4A0-3951037CB9CD}" type="presParOf" srcId="{EC762089-3673-4CB3-B2D5-03AB0F738C2A}" destId="{0CA8D3C4-342F-45FB-BA34-6281D4C8C9D2}" srcOrd="15" destOrd="0" presId="urn:microsoft.com/office/officeart/2005/8/layout/cycle6"/>
    <dgm:cxn modelId="{728F6C17-1577-4778-9DF9-F553E9CB44E3}" type="presParOf" srcId="{EC762089-3673-4CB3-B2D5-03AB0F738C2A}" destId="{DC028891-3945-4A19-AE82-26A47EB7A696}" srcOrd="16" destOrd="0" presId="urn:microsoft.com/office/officeart/2005/8/layout/cycle6"/>
    <dgm:cxn modelId="{1F0A20A5-9CCC-4320-A374-94617DE547BC}" type="presParOf" srcId="{EC762089-3673-4CB3-B2D5-03AB0F738C2A}" destId="{AD3B7671-2439-440C-AEED-FDEE375810D6}" srcOrd="17" destOrd="0" presId="urn:microsoft.com/office/officeart/2005/8/layout/cycle6"/>
    <dgm:cxn modelId="{25DE414F-23CA-4290-A888-859904AE1A86}" type="presParOf" srcId="{EC762089-3673-4CB3-B2D5-03AB0F738C2A}" destId="{FCB0507E-95F2-4F04-B2D9-5FA15F534AE1}" srcOrd="18" destOrd="0" presId="urn:microsoft.com/office/officeart/2005/8/layout/cycle6"/>
    <dgm:cxn modelId="{4A52BC70-EEDF-4241-B0DC-AB7512CA2B0C}" type="presParOf" srcId="{EC762089-3673-4CB3-B2D5-03AB0F738C2A}" destId="{99F3AC3A-73D6-4C20-BFEA-C6352BD8C70C}" srcOrd="19" destOrd="0" presId="urn:microsoft.com/office/officeart/2005/8/layout/cycle6"/>
    <dgm:cxn modelId="{13202B3F-03EB-4DD9-B39B-DAB86F4B5656}" type="presParOf" srcId="{EC762089-3673-4CB3-B2D5-03AB0F738C2A}" destId="{B7F806B1-E957-42FB-AFB7-14B375B77FF4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E3F5E-4EBF-458C-97DB-0B35CDD0E34A}">
      <dsp:nvSpPr>
        <dsp:cNvPr id="0" name=""/>
        <dsp:cNvSpPr/>
      </dsp:nvSpPr>
      <dsp:spPr>
        <a:xfrm rot="10800000">
          <a:off x="1460175" y="1260"/>
          <a:ext cx="4980073" cy="82318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00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rgbClr val="000000"/>
              </a:solidFill>
            </a:rPr>
            <a:t>Licence Sciences </a:t>
          </a:r>
          <a:r>
            <a:rPr lang="fr-FR" sz="2000" kern="1200" dirty="0">
              <a:solidFill>
                <a:srgbClr val="000000"/>
              </a:solidFill>
            </a:rPr>
            <a:t>de </a:t>
          </a:r>
          <a:r>
            <a:rPr lang="fr-FR" sz="2000" kern="1200" dirty="0" smtClean="0">
              <a:solidFill>
                <a:srgbClr val="000000"/>
              </a:solidFill>
            </a:rPr>
            <a:t>l‘Education </a:t>
          </a:r>
          <a:endParaRPr lang="fr-FR" sz="2000" kern="1200" dirty="0">
            <a:solidFill>
              <a:srgbClr val="000000"/>
            </a:solidFill>
          </a:endParaRPr>
        </a:p>
      </dsp:txBody>
      <dsp:txXfrm rot="10800000">
        <a:off x="1460175" y="1260"/>
        <a:ext cx="4980073" cy="823186"/>
      </dsp:txXfrm>
    </dsp:sp>
    <dsp:sp modelId="{6E08367D-8874-466D-982D-90AC5F3D8105}">
      <dsp:nvSpPr>
        <dsp:cNvPr id="0" name=""/>
        <dsp:cNvSpPr/>
      </dsp:nvSpPr>
      <dsp:spPr>
        <a:xfrm>
          <a:off x="1048582" y="1260"/>
          <a:ext cx="823186" cy="8231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40C123-96E0-44E8-84E2-047FD6F87AB3}">
      <dsp:nvSpPr>
        <dsp:cNvPr id="0" name=""/>
        <dsp:cNvSpPr/>
      </dsp:nvSpPr>
      <dsp:spPr>
        <a:xfrm rot="10800000">
          <a:off x="1460175" y="1070173"/>
          <a:ext cx="4980073" cy="823186"/>
        </a:xfrm>
        <a:prstGeom prst="homePlate">
          <a:avLst/>
        </a:prstGeom>
        <a:solidFill>
          <a:schemeClr val="accent4">
            <a:hueOff val="3470783"/>
            <a:satOff val="-19734"/>
            <a:lumOff val="63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00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0" u="none" kern="1200" dirty="0">
              <a:solidFill>
                <a:srgbClr val="000000"/>
              </a:solidFill>
            </a:rPr>
            <a:t>Licence </a:t>
          </a:r>
          <a:r>
            <a:rPr lang="fr-FR" sz="2000" b="0" i="0" u="none" kern="1200" dirty="0" smtClean="0">
              <a:solidFill>
                <a:srgbClr val="000000"/>
              </a:solidFill>
            </a:rPr>
            <a:t>professionnelle </a:t>
          </a:r>
          <a:r>
            <a:rPr lang="fr-FR" sz="2000" b="0" i="0" u="none" kern="1200" dirty="0">
              <a:solidFill>
                <a:srgbClr val="000000"/>
              </a:solidFill>
            </a:rPr>
            <a:t>Ressources Humaines</a:t>
          </a:r>
          <a:endParaRPr lang="fr-FR" sz="2000" kern="1200" dirty="0">
            <a:solidFill>
              <a:srgbClr val="000000"/>
            </a:solidFill>
          </a:endParaRPr>
        </a:p>
      </dsp:txBody>
      <dsp:txXfrm rot="10800000">
        <a:off x="1460175" y="1070173"/>
        <a:ext cx="4980073" cy="823186"/>
      </dsp:txXfrm>
    </dsp:sp>
    <dsp:sp modelId="{CC724095-FCD1-4F60-9FC8-88F83BA6F355}">
      <dsp:nvSpPr>
        <dsp:cNvPr id="0" name=""/>
        <dsp:cNvSpPr/>
      </dsp:nvSpPr>
      <dsp:spPr>
        <a:xfrm>
          <a:off x="1048582" y="1070173"/>
          <a:ext cx="823186" cy="823186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D55B9A-415B-45BD-A0DD-482F036059D8}">
      <dsp:nvSpPr>
        <dsp:cNvPr id="0" name=""/>
        <dsp:cNvSpPr/>
      </dsp:nvSpPr>
      <dsp:spPr>
        <a:xfrm rot="10800000">
          <a:off x="1460175" y="2139087"/>
          <a:ext cx="4980073" cy="823186"/>
        </a:xfrm>
        <a:prstGeom prst="homePlate">
          <a:avLst/>
        </a:prstGeom>
        <a:solidFill>
          <a:schemeClr val="accent4">
            <a:hueOff val="6941566"/>
            <a:satOff val="-39468"/>
            <a:lumOff val="12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00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0" i="0" u="none" kern="1200" dirty="0">
              <a:solidFill>
                <a:srgbClr val="000000"/>
              </a:solidFill>
            </a:rPr>
            <a:t>Licence </a:t>
          </a:r>
          <a:r>
            <a:rPr lang="fr-FR" sz="2000" b="0" i="0" u="none" kern="1200" dirty="0" smtClean="0">
              <a:solidFill>
                <a:srgbClr val="000000"/>
              </a:solidFill>
            </a:rPr>
            <a:t>Gestion des organisations de l’économie sociale et solidaire </a:t>
          </a:r>
          <a:endParaRPr lang="fr-FR" sz="2000" kern="1200" dirty="0">
            <a:solidFill>
              <a:srgbClr val="000000"/>
            </a:solidFill>
          </a:endParaRPr>
        </a:p>
      </dsp:txBody>
      <dsp:txXfrm rot="10800000">
        <a:off x="1460175" y="2139087"/>
        <a:ext cx="4980073" cy="823186"/>
      </dsp:txXfrm>
    </dsp:sp>
    <dsp:sp modelId="{4B7F9724-4A31-4DA3-940A-3FD0C6C42BA2}">
      <dsp:nvSpPr>
        <dsp:cNvPr id="0" name=""/>
        <dsp:cNvSpPr/>
      </dsp:nvSpPr>
      <dsp:spPr>
        <a:xfrm>
          <a:off x="1048582" y="2139087"/>
          <a:ext cx="823186" cy="823186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EA13A-80B2-4A75-AA10-627218CEE540}">
      <dsp:nvSpPr>
        <dsp:cNvPr id="0" name=""/>
        <dsp:cNvSpPr/>
      </dsp:nvSpPr>
      <dsp:spPr>
        <a:xfrm rot="10800000">
          <a:off x="1460175" y="3208001"/>
          <a:ext cx="4980073" cy="823186"/>
        </a:xfrm>
        <a:prstGeom prst="homePlate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3002" tIns="76200" rIns="14224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solidFill>
                <a:srgbClr val="000000"/>
              </a:solidFill>
            </a:rPr>
            <a:t>Licence Gestion et Management des organisations sanitaires et sociales</a:t>
          </a:r>
        </a:p>
      </dsp:txBody>
      <dsp:txXfrm rot="10800000">
        <a:off x="1460175" y="3208001"/>
        <a:ext cx="4980073" cy="823186"/>
      </dsp:txXfrm>
    </dsp:sp>
    <dsp:sp modelId="{AB27637A-D49F-4FA1-9FB8-BAC20EFCF26B}">
      <dsp:nvSpPr>
        <dsp:cNvPr id="0" name=""/>
        <dsp:cNvSpPr/>
      </dsp:nvSpPr>
      <dsp:spPr>
        <a:xfrm>
          <a:off x="1048582" y="3208001"/>
          <a:ext cx="823186" cy="823186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F8254C-44CA-411A-968C-5D7A24E7E005}">
      <dsp:nvSpPr>
        <dsp:cNvPr id="0" name=""/>
        <dsp:cNvSpPr/>
      </dsp:nvSpPr>
      <dsp:spPr>
        <a:xfrm>
          <a:off x="3219858" y="-202593"/>
          <a:ext cx="1481163" cy="11693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0000"/>
              </a:solidFill>
            </a:rPr>
            <a:t>Enquêtrice sociale</a:t>
          </a:r>
          <a:endParaRPr lang="fr-FR" sz="1600" kern="1200" dirty="0">
            <a:solidFill>
              <a:srgbClr val="000000"/>
            </a:solidFill>
          </a:endParaRPr>
        </a:p>
      </dsp:txBody>
      <dsp:txXfrm>
        <a:off x="3219858" y="-202593"/>
        <a:ext cx="1481163" cy="1169359"/>
      </dsp:txXfrm>
    </dsp:sp>
    <dsp:sp modelId="{A29615FC-5AA1-4704-8947-C5F676AC9663}">
      <dsp:nvSpPr>
        <dsp:cNvPr id="0" name=""/>
        <dsp:cNvSpPr/>
      </dsp:nvSpPr>
      <dsp:spPr>
        <a:xfrm>
          <a:off x="1798672" y="382086"/>
          <a:ext cx="4323534" cy="4323534"/>
        </a:xfrm>
        <a:custGeom>
          <a:avLst/>
          <a:gdLst/>
          <a:ahLst/>
          <a:cxnLst/>
          <a:rect l="0" t="0" r="0" b="0"/>
          <a:pathLst>
            <a:path>
              <a:moveTo>
                <a:pt x="2904683" y="131665"/>
              </a:moveTo>
              <a:arcTo wR="2161767" hR="2161767" stAng="17406007" swAng="387580"/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126B1-47EE-4E8F-AA03-EFB6BEDE8D45}">
      <dsp:nvSpPr>
        <dsp:cNvPr id="0" name=""/>
        <dsp:cNvSpPr/>
      </dsp:nvSpPr>
      <dsp:spPr>
        <a:xfrm>
          <a:off x="4909996" y="611333"/>
          <a:ext cx="1481163" cy="1169359"/>
        </a:xfrm>
        <a:prstGeom prst="roundRect">
          <a:avLst/>
        </a:prstGeom>
        <a:solidFill>
          <a:schemeClr val="accent2">
            <a:hueOff val="-2105893"/>
            <a:satOff val="3549"/>
            <a:lumOff val="-43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0000"/>
              </a:solidFill>
            </a:rPr>
            <a:t>Hôtesse d’accueil MDPH</a:t>
          </a:r>
          <a:endParaRPr lang="fr-FR" sz="1600" kern="1200" dirty="0">
            <a:solidFill>
              <a:srgbClr val="000000"/>
            </a:solidFill>
          </a:endParaRPr>
        </a:p>
      </dsp:txBody>
      <dsp:txXfrm>
        <a:off x="4909996" y="611333"/>
        <a:ext cx="1481163" cy="1169359"/>
      </dsp:txXfrm>
    </dsp:sp>
    <dsp:sp modelId="{B562277F-5F58-4A17-9203-D4B95D940239}">
      <dsp:nvSpPr>
        <dsp:cNvPr id="0" name=""/>
        <dsp:cNvSpPr/>
      </dsp:nvSpPr>
      <dsp:spPr>
        <a:xfrm>
          <a:off x="1798672" y="382086"/>
          <a:ext cx="4323534" cy="4323534"/>
        </a:xfrm>
        <a:custGeom>
          <a:avLst/>
          <a:gdLst/>
          <a:ahLst/>
          <a:cxnLst/>
          <a:rect l="0" t="0" r="0" b="0"/>
          <a:pathLst>
            <a:path>
              <a:moveTo>
                <a:pt x="4186713" y="1404912"/>
              </a:moveTo>
              <a:arcTo wR="2161767" hR="2161767" stAng="20370360" swAng="1054050"/>
            </a:path>
          </a:pathLst>
        </a:custGeom>
        <a:noFill/>
        <a:ln w="12700" cap="flat" cmpd="sng" algn="ctr">
          <a:solidFill>
            <a:schemeClr val="accent2">
              <a:hueOff val="-2105893"/>
              <a:satOff val="3549"/>
              <a:lumOff val="-434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2F226-14A9-49BA-909F-9D896BC3DA6D}">
      <dsp:nvSpPr>
        <dsp:cNvPr id="0" name=""/>
        <dsp:cNvSpPr/>
      </dsp:nvSpPr>
      <dsp:spPr>
        <a:xfrm>
          <a:off x="5327425" y="2440212"/>
          <a:ext cx="1481163" cy="1169359"/>
        </a:xfrm>
        <a:prstGeom prst="roundRect">
          <a:avLst/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0000"/>
              </a:solidFill>
            </a:rPr>
            <a:t>Responsable de secteur CCAS</a:t>
          </a:r>
          <a:endParaRPr lang="fr-FR" sz="1600" kern="1200" dirty="0">
            <a:solidFill>
              <a:srgbClr val="000000"/>
            </a:solidFill>
          </a:endParaRPr>
        </a:p>
      </dsp:txBody>
      <dsp:txXfrm>
        <a:off x="5327425" y="2440212"/>
        <a:ext cx="1481163" cy="1169359"/>
      </dsp:txXfrm>
    </dsp:sp>
    <dsp:sp modelId="{3E3A4802-ED4E-43FE-A311-2273AC446315}">
      <dsp:nvSpPr>
        <dsp:cNvPr id="0" name=""/>
        <dsp:cNvSpPr/>
      </dsp:nvSpPr>
      <dsp:spPr>
        <a:xfrm>
          <a:off x="1798672" y="382086"/>
          <a:ext cx="4323534" cy="4323534"/>
        </a:xfrm>
        <a:custGeom>
          <a:avLst/>
          <a:gdLst/>
          <a:ahLst/>
          <a:cxnLst/>
          <a:rect l="0" t="0" r="0" b="0"/>
          <a:pathLst>
            <a:path>
              <a:moveTo>
                <a:pt x="4040809" y="3230615"/>
              </a:moveTo>
              <a:arcTo wR="2161767" hR="2161767" stAng="1777941" swAng="561579"/>
            </a:path>
          </a:pathLst>
        </a:custGeom>
        <a:noFill/>
        <a:ln w="12700" cap="flat" cmpd="sng" algn="ctr">
          <a:solidFill>
            <a:schemeClr val="accent2">
              <a:hueOff val="-4211785"/>
              <a:satOff val="7099"/>
              <a:lumOff val="-86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0622E4-7027-451F-B180-D997AD0ACEF6}">
      <dsp:nvSpPr>
        <dsp:cNvPr id="0" name=""/>
        <dsp:cNvSpPr/>
      </dsp:nvSpPr>
      <dsp:spPr>
        <a:xfrm>
          <a:off x="4157814" y="3906858"/>
          <a:ext cx="1481163" cy="1169359"/>
        </a:xfrm>
        <a:prstGeom prst="roundRect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0000"/>
              </a:solidFill>
            </a:rPr>
            <a:t>Conseillère à l’assurance maladie</a:t>
          </a:r>
          <a:endParaRPr lang="fr-FR" sz="1600" kern="1200" dirty="0">
            <a:solidFill>
              <a:srgbClr val="000000"/>
            </a:solidFill>
          </a:endParaRPr>
        </a:p>
      </dsp:txBody>
      <dsp:txXfrm>
        <a:off x="4157814" y="3906858"/>
        <a:ext cx="1481163" cy="1169359"/>
      </dsp:txXfrm>
    </dsp:sp>
    <dsp:sp modelId="{DB2F8A08-BC22-45A4-8923-DFED2F430B05}">
      <dsp:nvSpPr>
        <dsp:cNvPr id="0" name=""/>
        <dsp:cNvSpPr/>
      </dsp:nvSpPr>
      <dsp:spPr>
        <a:xfrm>
          <a:off x="1798672" y="382086"/>
          <a:ext cx="4323534" cy="4323534"/>
        </a:xfrm>
        <a:custGeom>
          <a:avLst/>
          <a:gdLst/>
          <a:ahLst/>
          <a:cxnLst/>
          <a:rect l="0" t="0" r="0" b="0"/>
          <a:pathLst>
            <a:path>
              <a:moveTo>
                <a:pt x="2355210" y="4314862"/>
              </a:moveTo>
              <a:arcTo wR="2161767" hR="2161767" stAng="5091966" swAng="616068"/>
            </a:path>
          </a:pathLst>
        </a:custGeom>
        <a:noFill/>
        <a:ln w="12700" cap="flat" cmpd="sng" algn="ctr">
          <a:solidFill>
            <a:schemeClr val="accent2">
              <a:hueOff val="-6317677"/>
              <a:satOff val="10648"/>
              <a:lumOff val="-1304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C57EE-2C89-4C33-BE14-528FCD007E80}">
      <dsp:nvSpPr>
        <dsp:cNvPr id="0" name=""/>
        <dsp:cNvSpPr/>
      </dsp:nvSpPr>
      <dsp:spPr>
        <a:xfrm>
          <a:off x="2281902" y="3906858"/>
          <a:ext cx="1481163" cy="1169359"/>
        </a:xfrm>
        <a:prstGeom prst="roundRect">
          <a:avLst/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0000"/>
              </a:solidFill>
            </a:rPr>
            <a:t>Assistante en  ressources humaines</a:t>
          </a:r>
          <a:endParaRPr lang="fr-FR" sz="1600" kern="1200" dirty="0">
            <a:solidFill>
              <a:srgbClr val="000000"/>
            </a:solidFill>
          </a:endParaRPr>
        </a:p>
      </dsp:txBody>
      <dsp:txXfrm>
        <a:off x="2281902" y="3906858"/>
        <a:ext cx="1481163" cy="1169359"/>
      </dsp:txXfrm>
    </dsp:sp>
    <dsp:sp modelId="{823FAE87-D2A6-4B72-BFB7-587C81FF07C6}">
      <dsp:nvSpPr>
        <dsp:cNvPr id="0" name=""/>
        <dsp:cNvSpPr/>
      </dsp:nvSpPr>
      <dsp:spPr>
        <a:xfrm>
          <a:off x="1798672" y="382086"/>
          <a:ext cx="4323534" cy="4323534"/>
        </a:xfrm>
        <a:custGeom>
          <a:avLst/>
          <a:gdLst/>
          <a:ahLst/>
          <a:cxnLst/>
          <a:rect l="0" t="0" r="0" b="0"/>
          <a:pathLst>
            <a:path>
              <a:moveTo>
                <a:pt x="481568" y="3521976"/>
              </a:moveTo>
              <a:arcTo wR="2161767" hR="2161767" stAng="8460480" swAng="561579"/>
            </a:path>
          </a:pathLst>
        </a:custGeom>
        <a:noFill/>
        <a:ln w="12700" cap="flat" cmpd="sng" algn="ctr">
          <a:solidFill>
            <a:schemeClr val="accent2">
              <a:hueOff val="-8423570"/>
              <a:satOff val="14198"/>
              <a:lumOff val="-1738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A8D3C4-342F-45FB-BA34-6281D4C8C9D2}">
      <dsp:nvSpPr>
        <dsp:cNvPr id="0" name=""/>
        <dsp:cNvSpPr/>
      </dsp:nvSpPr>
      <dsp:spPr>
        <a:xfrm>
          <a:off x="1112291" y="2440212"/>
          <a:ext cx="1481163" cy="1169359"/>
        </a:xfrm>
        <a:prstGeom prst="roundRect">
          <a:avLst/>
        </a:prstGeom>
        <a:solidFill>
          <a:schemeClr val="accent2">
            <a:hueOff val="-10529463"/>
            <a:satOff val="17747"/>
            <a:lumOff val="-217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0000"/>
              </a:solidFill>
            </a:rPr>
            <a:t>Attaché juridique de la protection judiciaire de la jeunesse</a:t>
          </a:r>
          <a:endParaRPr lang="fr-FR" sz="1600" kern="1200" dirty="0">
            <a:solidFill>
              <a:srgbClr val="000000"/>
            </a:solidFill>
          </a:endParaRPr>
        </a:p>
      </dsp:txBody>
      <dsp:txXfrm>
        <a:off x="1112291" y="2440212"/>
        <a:ext cx="1481163" cy="1169359"/>
      </dsp:txXfrm>
    </dsp:sp>
    <dsp:sp modelId="{AD3B7671-2439-440C-AEED-FDEE375810D6}">
      <dsp:nvSpPr>
        <dsp:cNvPr id="0" name=""/>
        <dsp:cNvSpPr/>
      </dsp:nvSpPr>
      <dsp:spPr>
        <a:xfrm>
          <a:off x="1798672" y="382086"/>
          <a:ext cx="4323534" cy="4323534"/>
        </a:xfrm>
        <a:custGeom>
          <a:avLst/>
          <a:gdLst/>
          <a:ahLst/>
          <a:cxnLst/>
          <a:rect l="0" t="0" r="0" b="0"/>
          <a:pathLst>
            <a:path>
              <a:moveTo>
                <a:pt x="2819" y="2051398"/>
              </a:moveTo>
              <a:arcTo wR="2161767" hR="2161767" stAng="10975590" swAng="1054050"/>
            </a:path>
          </a:pathLst>
        </a:custGeom>
        <a:noFill/>
        <a:ln w="12700" cap="flat" cmpd="sng" algn="ctr">
          <a:solidFill>
            <a:schemeClr val="accent2">
              <a:hueOff val="-10529463"/>
              <a:satOff val="17747"/>
              <a:lumOff val="-217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0507E-95F2-4F04-B2D9-5FA15F534AE1}">
      <dsp:nvSpPr>
        <dsp:cNvPr id="0" name=""/>
        <dsp:cNvSpPr/>
      </dsp:nvSpPr>
      <dsp:spPr>
        <a:xfrm>
          <a:off x="1529720" y="611333"/>
          <a:ext cx="1481163" cy="1169359"/>
        </a:xfrm>
        <a:prstGeom prst="roundRect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solidFill>
                <a:srgbClr val="000000"/>
              </a:solidFill>
            </a:rPr>
            <a:t>Gestionnaire conseil CAF </a:t>
          </a:r>
          <a:endParaRPr lang="fr-FR" sz="1600" kern="1200" dirty="0">
            <a:solidFill>
              <a:srgbClr val="000000"/>
            </a:solidFill>
          </a:endParaRPr>
        </a:p>
      </dsp:txBody>
      <dsp:txXfrm>
        <a:off x="1529720" y="611333"/>
        <a:ext cx="1481163" cy="1169359"/>
      </dsp:txXfrm>
    </dsp:sp>
    <dsp:sp modelId="{B7F806B1-E957-42FB-AFB7-14B375B77FF4}">
      <dsp:nvSpPr>
        <dsp:cNvPr id="0" name=""/>
        <dsp:cNvSpPr/>
      </dsp:nvSpPr>
      <dsp:spPr>
        <a:xfrm>
          <a:off x="1798672" y="382086"/>
          <a:ext cx="4323534" cy="4323534"/>
        </a:xfrm>
        <a:custGeom>
          <a:avLst/>
          <a:gdLst/>
          <a:ahLst/>
          <a:cxnLst/>
          <a:rect l="0" t="0" r="0" b="0"/>
          <a:pathLst>
            <a:path>
              <a:moveTo>
                <a:pt x="1195173" y="228134"/>
              </a:moveTo>
              <a:arcTo wR="2161767" hR="2161767" stAng="14606413" swAng="387580"/>
            </a:path>
          </a:pathLst>
        </a:custGeom>
        <a:noFill/>
        <a:ln w="12700" cap="flat" cmpd="sng" algn="ctr">
          <a:solidFill>
            <a:schemeClr val="accent2">
              <a:hueOff val="-12635355"/>
              <a:satOff val="21297"/>
              <a:lumOff val="-260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16213-1DD2-4572-820E-8BB6B5DF7F79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4020B-5791-4EE2-B3B5-1874A6640F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dirty="0" err="1" smtClean="0"/>
              <a:t>Cqp</a:t>
            </a:r>
            <a:r>
              <a:rPr lang="fr-FR" dirty="0" smtClean="0"/>
              <a:t> conseiller offres de services a l'assurance maladie</a:t>
            </a:r>
          </a:p>
          <a:p>
            <a:pPr lvl="0"/>
            <a:r>
              <a:rPr lang="fr-FR" dirty="0" smtClean="0"/>
              <a:t>Master Droit Sociale</a:t>
            </a:r>
          </a:p>
          <a:p>
            <a:pPr lvl="0"/>
            <a:r>
              <a:rPr lang="fr-FR" b="0" i="0" u="none" dirty="0" smtClean="0"/>
              <a:t>DEES école </a:t>
            </a:r>
            <a:r>
              <a:rPr lang="fr-FR" b="0" i="0" u="none" dirty="0" err="1" smtClean="0"/>
              <a:t>Efpp</a:t>
            </a:r>
            <a:r>
              <a:rPr lang="fr-FR" b="0" i="0" u="none" dirty="0" smtClean="0"/>
              <a:t> 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4020B-5791-4EE2-B3B5-1874A6640F7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4020B-5791-4EE2-B3B5-1874A6640F70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52D9AA-FD3A-4EE5-8A8D-F050723ABB4A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71FA74-FC73-40C9-A7CC-6E10426AEBE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956376" cy="1224136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solidFill>
                  <a:srgbClr val="000000"/>
                </a:solidFill>
              </a:rPr>
              <a:t>Résultats </a:t>
            </a:r>
            <a:r>
              <a:rPr lang="fr-FR" sz="3600" smtClean="0">
                <a:solidFill>
                  <a:srgbClr val="000000"/>
                </a:solidFill>
              </a:rPr>
              <a:t>de l’enquête 2018:</a:t>
            </a:r>
            <a:r>
              <a:rPr lang="fr-FR" sz="3600" dirty="0" smtClean="0">
                <a:solidFill>
                  <a:srgbClr val="000000"/>
                </a:solidFill>
              </a:rPr>
              <a:t/>
            </a:r>
            <a:br>
              <a:rPr lang="fr-FR" sz="3600" dirty="0" smtClean="0">
                <a:solidFill>
                  <a:srgbClr val="000000"/>
                </a:solidFill>
              </a:rPr>
            </a:br>
            <a:r>
              <a:rPr lang="fr-FR" sz="2400" b="0" dirty="0" smtClean="0">
                <a:solidFill>
                  <a:srgbClr val="000000"/>
                </a:solidFill>
              </a:rPr>
              <a:t>Le devenir des anciens étudiants BTS SP3S</a:t>
            </a:r>
            <a:endParaRPr lang="fr-FR" sz="3600" b="0" dirty="0">
              <a:solidFill>
                <a:srgbClr val="0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444208" y="5589240"/>
            <a:ext cx="3006080" cy="1089974"/>
          </a:xfrm>
        </p:spPr>
        <p:txBody>
          <a:bodyPr>
            <a:normAutofit/>
          </a:bodyPr>
          <a:lstStyle/>
          <a:p>
            <a:endParaRPr lang="fr-FR" sz="16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13315" name="Object 3" descr="capture[1]"/>
          <p:cNvGraphicFramePr>
            <a:graphicFrameLocks noChangeAspect="1"/>
          </p:cNvGraphicFramePr>
          <p:nvPr/>
        </p:nvGraphicFramePr>
        <p:xfrm>
          <a:off x="2555776" y="260648"/>
          <a:ext cx="4464496" cy="1206446"/>
        </p:xfrm>
        <a:graphic>
          <a:graphicData uri="http://schemas.openxmlformats.org/presentationml/2006/ole">
            <p:oleObj spid="_x0000_s13315" name="Picture" r:id="rId3" imgW="2295360" imgH="828720" progId="Word.Picture.8">
              <p:embed/>
            </p:oleObj>
          </a:graphicData>
        </a:graphic>
      </p:graphicFrame>
      <p:sp>
        <p:nvSpPr>
          <p:cNvPr id="13317" name="AutoShape 5" descr="Résultat de recherche d'images pour &quot;lycée fernand léger argenteuil&quot;"/>
          <p:cNvSpPr>
            <a:spLocks noChangeAspect="1" noChangeArrowheads="1"/>
          </p:cNvSpPr>
          <p:nvPr/>
        </p:nvSpPr>
        <p:spPr bwMode="auto">
          <a:xfrm>
            <a:off x="155575" y="-685800"/>
            <a:ext cx="1905000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319" name="AutoShape 7" descr="Résultat de recherche d'images pour &quot;lycée fernand léger argenteuil&quot;"/>
          <p:cNvSpPr>
            <a:spLocks noChangeAspect="1" noChangeArrowheads="1"/>
          </p:cNvSpPr>
          <p:nvPr/>
        </p:nvSpPr>
        <p:spPr bwMode="auto">
          <a:xfrm>
            <a:off x="155575" y="-685800"/>
            <a:ext cx="1905000" cy="1438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321" name="Picture 9" descr="Image associée"/>
          <p:cNvPicPr>
            <a:picLocks noChangeAspect="1" noChangeArrowheads="1"/>
          </p:cNvPicPr>
          <p:nvPr/>
        </p:nvPicPr>
        <p:blipFill>
          <a:blip r:embed="rId4" cstate="print">
            <a:lum bright="20000" contrast="30000"/>
          </a:blip>
          <a:srcRect/>
          <a:stretch>
            <a:fillRect/>
          </a:stretch>
        </p:blipFill>
        <p:spPr bwMode="auto">
          <a:xfrm>
            <a:off x="2915816" y="3356992"/>
            <a:ext cx="3168352" cy="2363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48680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 smtClean="0">
                <a:solidFill>
                  <a:schemeClr val="bg2">
                    <a:lumMod val="10000"/>
                  </a:schemeClr>
                </a:solidFill>
              </a:rPr>
              <a:t>Sommaire </a:t>
            </a:r>
            <a:endParaRPr lang="fr-FR" b="1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Une formation validée par les étudiants</a:t>
            </a:r>
          </a:p>
          <a:p>
            <a:endParaRPr lang="fr-FR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Le BTS SP3S: une porte d’entrée vers un futur sûr</a:t>
            </a:r>
          </a:p>
          <a:p>
            <a:endParaRPr lang="fr-FR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chemeClr val="bg2">
                    <a:lumMod val="10000"/>
                  </a:schemeClr>
                </a:solidFill>
              </a:rPr>
              <a:t>Les étudiants prennent leurs envols</a:t>
            </a:r>
          </a:p>
          <a:p>
            <a:endParaRPr lang="fr-FR" b="1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fr-FR" b="1" dirty="0" smtClean="0">
                <a:solidFill>
                  <a:srgbClr val="000000"/>
                </a:solidFill>
              </a:rPr>
              <a:t>La poursuite d’études de nos anciens étudiants de BTS</a:t>
            </a:r>
          </a:p>
          <a:p>
            <a:endParaRPr lang="fr-FR" b="1" dirty="0" smtClean="0">
              <a:solidFill>
                <a:srgbClr val="000000"/>
              </a:solidFill>
            </a:endParaRPr>
          </a:p>
          <a:p>
            <a:r>
              <a:rPr lang="fr-FR" b="1" dirty="0" smtClean="0"/>
              <a:t>Nos anciens étudiants de BTS en CDI</a:t>
            </a:r>
            <a:endParaRPr lang="fr-FR" b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Résultat de recherche d'images pour &quot;bonhomme port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2095500" cy="163830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r-FR" b="1" u="sng" dirty="0" smtClean="0">
                <a:solidFill>
                  <a:schemeClr val="bg2">
                    <a:lumMod val="10000"/>
                  </a:schemeClr>
                </a:solidFill>
              </a:rPr>
              <a:t>Le BTS SP3S: une porte d’entrée vers un futur sûr</a:t>
            </a:r>
            <a:endParaRPr lang="fr-FR" b="1" u="sng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5" name="Graphique 4"/>
          <p:cNvGraphicFramePr/>
          <p:nvPr/>
        </p:nvGraphicFramePr>
        <p:xfrm>
          <a:off x="1187624" y="1916832"/>
          <a:ext cx="712879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2195736" y="39330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54%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427984" y="42930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31%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732240" y="46531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15%</a:t>
            </a:r>
            <a:endParaRPr lang="fr-F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olombe-en-main-310171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92696"/>
            <a:ext cx="1329846" cy="2108452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chemeClr val="bg2">
                    <a:lumMod val="10000"/>
                  </a:schemeClr>
                </a:solidFill>
              </a:rPr>
              <a:t>les étudiants prennent leurs envols</a:t>
            </a:r>
            <a:endParaRPr lang="fr-FR" b="1" u="sng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251520" y="1484784"/>
          <a:ext cx="84969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408712" cy="1143000"/>
          </a:xfrm>
        </p:spPr>
        <p:txBody>
          <a:bodyPr anchor="ctr">
            <a:normAutofit/>
          </a:bodyPr>
          <a:lstStyle/>
          <a:p>
            <a:pPr algn="ctr"/>
            <a:r>
              <a:rPr lang="fr-FR" b="1" u="sng" dirty="0" smtClean="0">
                <a:solidFill>
                  <a:srgbClr val="000000"/>
                </a:solidFill>
              </a:rPr>
              <a:t>La poursuite d’études de nos anciens étudiants de BTS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683568" y="1844824"/>
          <a:ext cx="7488832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3794" name="Picture 2" descr="Résultat d’images pour livr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332656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/>
          <a:lstStyle/>
          <a:p>
            <a:pPr algn="ctr"/>
            <a:r>
              <a:rPr lang="fr-FR" u="sng" dirty="0" smtClean="0">
                <a:solidFill>
                  <a:srgbClr val="000000"/>
                </a:solidFill>
              </a:rPr>
              <a:t>Nos anciens étudiants de BTS en CDI</a:t>
            </a:r>
            <a:endParaRPr lang="fr-FR" u="sng" dirty="0">
              <a:solidFill>
                <a:srgbClr val="00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</p:nvPr>
        </p:nvGraphicFramePr>
        <p:xfrm>
          <a:off x="251520" y="1600200"/>
          <a:ext cx="792088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5842" name="Picture 2" descr="Résultat d’images pour travaill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47864" y="3356992"/>
            <a:ext cx="1872208" cy="187220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 descr="Résultat d’images pour fernand léger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683568" y="764704"/>
            <a:ext cx="7988085" cy="132576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721314"/>
              </a:avLst>
            </a:prstTxWarp>
            <a:spAutoFit/>
          </a:bodyPr>
          <a:lstStyle/>
          <a:p>
            <a:pPr algn="ctr"/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Merci de votre écoute</a:t>
            </a:r>
            <a:endParaRPr lang="fr-F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6080" y="1739686"/>
            <a:ext cx="5131841" cy="375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566</TotalTime>
  <Words>182</Words>
  <Application>Microsoft Office PowerPoint</Application>
  <PresentationFormat>Affichage à l'écran (4:3)</PresentationFormat>
  <Paragraphs>41</Paragraphs>
  <Slides>7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Oriel</vt:lpstr>
      <vt:lpstr>Picture</vt:lpstr>
      <vt:lpstr>Résultats de l’enquête 2018: Le devenir des anciens étudiants BTS SP3S</vt:lpstr>
      <vt:lpstr>Sommaire </vt:lpstr>
      <vt:lpstr>Le BTS SP3S: une porte d’entrée vers un futur sûr</vt:lpstr>
      <vt:lpstr>les étudiants prennent leurs envols</vt:lpstr>
      <vt:lpstr>La poursuite d’études de nos anciens étudiants de BTS</vt:lpstr>
      <vt:lpstr>Nos anciens étudiants de BTS en CDI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sont devenus nos anciens étudiants?</dc:title>
  <dc:creator>eramberm</dc:creator>
  <cp:lastModifiedBy>laure.ka@hotmail.fr</cp:lastModifiedBy>
  <cp:revision>41</cp:revision>
  <dcterms:created xsi:type="dcterms:W3CDTF">2017-11-28T12:59:37Z</dcterms:created>
  <dcterms:modified xsi:type="dcterms:W3CDTF">2021-02-14T03:40:30Z</dcterms:modified>
</cp:coreProperties>
</file>